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Lato Bold" charset="1" panose="020F0502020204030203"/>
      <p:regular r:id="rId21"/>
    </p:embeddedFont>
    <p:embeddedFont>
      <p:font typeface="League Spartan" charset="1" panose="00000800000000000000"/>
      <p:regular r:id="rId22"/>
    </p:embeddedFont>
    <p:embeddedFont>
      <p:font typeface="Poppins" charset="1" panose="00000500000000000000"/>
      <p:regular r:id="rId23"/>
    </p:embeddedFont>
    <p:embeddedFont>
      <p:font typeface="Poppins Bold" charset="1" panose="000008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0.png" Type="http://schemas.openxmlformats.org/officeDocument/2006/relationships/image"/><Relationship Id="rId4" Target="../media/image11.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041F41"/>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648322" y="2911769"/>
            <a:ext cx="7218503" cy="1375921"/>
          </a:xfrm>
          <a:prstGeom prst="rect">
            <a:avLst/>
          </a:prstGeom>
        </p:spPr>
        <p:txBody>
          <a:bodyPr anchor="t" rtlCol="false" tIns="0" lIns="0" bIns="0" rIns="0">
            <a:spAutoFit/>
          </a:bodyPr>
          <a:lstStyle/>
          <a:p>
            <a:pPr algn="l">
              <a:lnSpc>
                <a:spcPts val="11265"/>
              </a:lnSpc>
              <a:spcBef>
                <a:spcPct val="0"/>
              </a:spcBef>
            </a:pPr>
            <a:r>
              <a:rPr lang="en-US" sz="8046">
                <a:solidFill>
                  <a:srgbClr val="000000"/>
                </a:solidFill>
                <a:latin typeface="Lato Bold"/>
                <a:ea typeface="Lato Bold"/>
                <a:cs typeface="Lato Bold"/>
                <a:sym typeface="Lato Bold"/>
              </a:rPr>
              <a:t>WALMART</a:t>
            </a:r>
          </a:p>
        </p:txBody>
      </p:sp>
      <p:sp>
        <p:nvSpPr>
          <p:cNvPr name="TextBox 7" id="7"/>
          <p:cNvSpPr txBox="true"/>
          <p:nvPr/>
        </p:nvSpPr>
        <p:spPr>
          <a:xfrm rot="0">
            <a:off x="3648322" y="4106715"/>
            <a:ext cx="10991397" cy="1624815"/>
          </a:xfrm>
          <a:prstGeom prst="rect">
            <a:avLst/>
          </a:prstGeom>
        </p:spPr>
        <p:txBody>
          <a:bodyPr anchor="t" rtlCol="false" tIns="0" lIns="0" bIns="0" rIns="0">
            <a:spAutoFit/>
          </a:bodyPr>
          <a:lstStyle/>
          <a:p>
            <a:pPr algn="l">
              <a:lnSpc>
                <a:spcPts val="13343"/>
              </a:lnSpc>
              <a:spcBef>
                <a:spcPct val="0"/>
              </a:spcBef>
            </a:pPr>
            <a:r>
              <a:rPr lang="en-US" sz="9530">
                <a:solidFill>
                  <a:srgbClr val="09446B"/>
                </a:solidFill>
                <a:latin typeface="League Spartan"/>
                <a:ea typeface="League Spartan"/>
                <a:cs typeface="League Spartan"/>
                <a:sym typeface="League Spartan"/>
              </a:rPr>
              <a:t>SALES ANALYSIS</a:t>
            </a:r>
          </a:p>
        </p:txBody>
      </p:sp>
      <p:sp>
        <p:nvSpPr>
          <p:cNvPr name="AutoShape 8" id="8"/>
          <p:cNvSpPr/>
          <p:nvPr/>
        </p:nvSpPr>
        <p:spPr>
          <a:xfrm flipV="true">
            <a:off x="3648322" y="5611372"/>
            <a:ext cx="9687995" cy="20505"/>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3648322" y="5781818"/>
            <a:ext cx="6583633" cy="842294"/>
          </a:xfrm>
          <a:prstGeom prst="rect">
            <a:avLst/>
          </a:prstGeom>
        </p:spPr>
        <p:txBody>
          <a:bodyPr anchor="t" rtlCol="false" tIns="0" lIns="0" bIns="0" rIns="0">
            <a:spAutoFit/>
          </a:bodyPr>
          <a:lstStyle/>
          <a:p>
            <a:pPr algn="l">
              <a:lnSpc>
                <a:spcPts val="6599"/>
              </a:lnSpc>
              <a:spcBef>
                <a:spcPct val="0"/>
              </a:spcBef>
            </a:pPr>
            <a:r>
              <a:rPr lang="en-US" sz="4713">
                <a:solidFill>
                  <a:srgbClr val="000000"/>
                </a:solidFill>
                <a:latin typeface="Poppins"/>
                <a:ea typeface="Poppins"/>
                <a:cs typeface="Poppins"/>
                <a:sym typeface="Poppins"/>
              </a:rPr>
              <a:t>Using MS SQL </a:t>
            </a:r>
          </a:p>
        </p:txBody>
      </p:sp>
      <p:sp>
        <p:nvSpPr>
          <p:cNvPr name="TextBox 11" id="11"/>
          <p:cNvSpPr txBox="true"/>
          <p:nvPr/>
        </p:nvSpPr>
        <p:spPr>
          <a:xfrm rot="0">
            <a:off x="3384483" y="8368950"/>
            <a:ext cx="8545899" cy="2453465"/>
          </a:xfrm>
          <a:prstGeom prst="rect">
            <a:avLst/>
          </a:prstGeom>
        </p:spPr>
        <p:txBody>
          <a:bodyPr anchor="t" rtlCol="false" tIns="0" lIns="0" bIns="0" rIns="0">
            <a:spAutoFit/>
          </a:bodyPr>
          <a:lstStyle/>
          <a:p>
            <a:pPr algn="l">
              <a:lnSpc>
                <a:spcPts val="4339"/>
              </a:lnSpc>
            </a:pPr>
            <a:r>
              <a:rPr lang="en-US" sz="3099">
                <a:solidFill>
                  <a:srgbClr val="041F41"/>
                </a:solidFill>
                <a:latin typeface="Poppins Bold"/>
                <a:ea typeface="Poppins Bold"/>
                <a:cs typeface="Poppins Bold"/>
                <a:sym typeface="Poppins Bold"/>
              </a:rPr>
              <a:t>Presented by Pooja S. </a:t>
            </a:r>
          </a:p>
          <a:p>
            <a:pPr algn="l">
              <a:lnSpc>
                <a:spcPts val="4339"/>
              </a:lnSpc>
            </a:pPr>
            <a:r>
              <a:rPr lang="en-US" sz="3099">
                <a:solidFill>
                  <a:srgbClr val="041F41"/>
                </a:solidFill>
                <a:latin typeface="Poppins Bold"/>
                <a:ea typeface="Poppins Bold"/>
                <a:cs typeface="Poppins Bold"/>
                <a:sym typeface="Poppins Bold"/>
              </a:rPr>
              <a:t>For Mentorness</a:t>
            </a:r>
          </a:p>
          <a:p>
            <a:pPr algn="l">
              <a:lnSpc>
                <a:spcPts val="4339"/>
              </a:lnSpc>
            </a:pPr>
            <a:r>
              <a:rPr lang="en-US" sz="3099">
                <a:solidFill>
                  <a:srgbClr val="041F41"/>
                </a:solidFill>
                <a:latin typeface="Poppins Bold"/>
                <a:ea typeface="Poppins Bold"/>
                <a:cs typeface="Poppins Bold"/>
                <a:sym typeface="Poppins Bold"/>
              </a:rPr>
              <a:t>Under Batch -  MIP-DA-13</a:t>
            </a:r>
          </a:p>
          <a:p>
            <a:pPr algn="l">
              <a:lnSpc>
                <a:spcPts val="6599"/>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062941" y="6901229"/>
            <a:ext cx="392717" cy="1565177"/>
          </a:xfrm>
          <a:custGeom>
            <a:avLst/>
            <a:gdLst/>
            <a:ahLst/>
            <a:cxnLst/>
            <a:rect r="r" b="b" t="t" l="l"/>
            <a:pathLst>
              <a:path h="1565177" w="392717">
                <a:moveTo>
                  <a:pt x="0" y="0"/>
                </a:moveTo>
                <a:lnTo>
                  <a:pt x="392718" y="0"/>
                </a:lnTo>
                <a:lnTo>
                  <a:pt x="392718" y="1565177"/>
                </a:lnTo>
                <a:lnTo>
                  <a:pt x="0" y="1565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280511" y="638476"/>
            <a:ext cx="5782431" cy="4318669"/>
          </a:xfrm>
          <a:custGeom>
            <a:avLst/>
            <a:gdLst/>
            <a:ahLst/>
            <a:cxnLst/>
            <a:rect r="r" b="b" t="t" l="l"/>
            <a:pathLst>
              <a:path h="4318669" w="5782431">
                <a:moveTo>
                  <a:pt x="0" y="0"/>
                </a:moveTo>
                <a:lnTo>
                  <a:pt x="5782430" y="0"/>
                </a:lnTo>
                <a:lnTo>
                  <a:pt x="5782430" y="4318670"/>
                </a:lnTo>
                <a:lnTo>
                  <a:pt x="0" y="4318670"/>
                </a:lnTo>
                <a:lnTo>
                  <a:pt x="0" y="0"/>
                </a:lnTo>
                <a:close/>
              </a:path>
            </a:pathLst>
          </a:custGeom>
          <a:blipFill>
            <a:blip r:embed="rId5"/>
            <a:stretch>
              <a:fillRect l="0" t="0" r="0" b="-13625"/>
            </a:stretch>
          </a:blipFill>
        </p:spPr>
      </p:sp>
      <p:sp>
        <p:nvSpPr>
          <p:cNvPr name="Freeform 5" id="5"/>
          <p:cNvSpPr/>
          <p:nvPr/>
        </p:nvSpPr>
        <p:spPr>
          <a:xfrm flipH="false" flipV="false" rot="0">
            <a:off x="7405845" y="5744536"/>
            <a:ext cx="9561056" cy="3232678"/>
          </a:xfrm>
          <a:custGeom>
            <a:avLst/>
            <a:gdLst/>
            <a:ahLst/>
            <a:cxnLst/>
            <a:rect r="r" b="b" t="t" l="l"/>
            <a:pathLst>
              <a:path h="3232678" w="9561056">
                <a:moveTo>
                  <a:pt x="0" y="0"/>
                </a:moveTo>
                <a:lnTo>
                  <a:pt x="9561055" y="0"/>
                </a:lnTo>
                <a:lnTo>
                  <a:pt x="9561055" y="3232678"/>
                </a:lnTo>
                <a:lnTo>
                  <a:pt x="0" y="3232678"/>
                </a:lnTo>
                <a:lnTo>
                  <a:pt x="0" y="0"/>
                </a:lnTo>
                <a:close/>
              </a:path>
            </a:pathLst>
          </a:custGeom>
          <a:blipFill>
            <a:blip r:embed="rId6"/>
            <a:stretch>
              <a:fillRect l="0" t="0" r="0" b="0"/>
            </a:stretch>
          </a:blipFill>
        </p:spPr>
      </p:sp>
      <p:sp>
        <p:nvSpPr>
          <p:cNvPr name="TextBox 6" id="6"/>
          <p:cNvSpPr txBox="true"/>
          <p:nvPr/>
        </p:nvSpPr>
        <p:spPr>
          <a:xfrm rot="0">
            <a:off x="361185" y="562276"/>
            <a:ext cx="15552739" cy="475648"/>
          </a:xfrm>
          <a:prstGeom prst="rect">
            <a:avLst/>
          </a:prstGeom>
        </p:spPr>
        <p:txBody>
          <a:bodyPr anchor="t" rtlCol="false" tIns="0" lIns="0" bIns="0" rIns="0">
            <a:spAutoFit/>
          </a:bodyPr>
          <a:lstStyle/>
          <a:p>
            <a:pPr algn="l">
              <a:lnSpc>
                <a:spcPts val="3708"/>
              </a:lnSpc>
              <a:spcBef>
                <a:spcPct val="0"/>
              </a:spcBef>
            </a:pPr>
            <a:r>
              <a:rPr lang="en-US" sz="2648">
                <a:solidFill>
                  <a:srgbClr val="0071BC"/>
                </a:solidFill>
                <a:latin typeface="Poppins Bold"/>
                <a:ea typeface="Poppins Bold"/>
                <a:cs typeface="Poppins Bold"/>
                <a:sym typeface="Poppins Bold"/>
              </a:rPr>
              <a:t>9.  Retrieve sales transactions that occurred on weekends</a:t>
            </a:r>
          </a:p>
        </p:txBody>
      </p:sp>
      <p:sp>
        <p:nvSpPr>
          <p:cNvPr name="TextBox 7" id="7"/>
          <p:cNvSpPr txBox="true"/>
          <p:nvPr/>
        </p:nvSpPr>
        <p:spPr>
          <a:xfrm rot="0">
            <a:off x="1028700" y="1157367"/>
            <a:ext cx="9389191" cy="2054892"/>
          </a:xfrm>
          <a:prstGeom prst="rect">
            <a:avLst/>
          </a:prstGeom>
        </p:spPr>
        <p:txBody>
          <a:bodyPr anchor="t" rtlCol="false" tIns="0" lIns="0" bIns="0" rIns="0">
            <a:spAutoFit/>
          </a:bodyPr>
          <a:lstStyle/>
          <a:p>
            <a:pPr algn="l">
              <a:lnSpc>
                <a:spcPts val="3288"/>
              </a:lnSpc>
            </a:pPr>
          </a:p>
          <a:p>
            <a:pPr algn="l">
              <a:lnSpc>
                <a:spcPts val="3288"/>
              </a:lnSpc>
            </a:pPr>
            <a:r>
              <a:rPr lang="en-US" sz="2348">
                <a:solidFill>
                  <a:srgbClr val="000000"/>
                </a:solidFill>
                <a:latin typeface="Poppins Bold"/>
                <a:ea typeface="Poppins Bold"/>
                <a:cs typeface="Poppins Bold"/>
                <a:sym typeface="Poppins Bold"/>
              </a:rPr>
              <a:t>S</a:t>
            </a:r>
            <a:r>
              <a:rPr lang="en-US" sz="2348">
                <a:solidFill>
                  <a:srgbClr val="000000"/>
                </a:solidFill>
                <a:latin typeface="Poppins Bold"/>
                <a:ea typeface="Poppins Bold"/>
                <a:cs typeface="Poppins Bold"/>
                <a:sym typeface="Poppins Bold"/>
              </a:rPr>
              <a:t>elect format((unit_price * quantity), 'N2') As Sales, </a:t>
            </a:r>
          </a:p>
          <a:p>
            <a:pPr algn="l">
              <a:lnSpc>
                <a:spcPts val="3288"/>
              </a:lnSpc>
            </a:pPr>
            <a:r>
              <a:rPr lang="en-US" sz="2348">
                <a:solidFill>
                  <a:srgbClr val="000000"/>
                </a:solidFill>
                <a:latin typeface="Poppins Bold"/>
                <a:ea typeface="Poppins Bold"/>
                <a:cs typeface="Poppins Bold"/>
                <a:sym typeface="Poppins Bold"/>
              </a:rPr>
              <a:t>Date, </a:t>
            </a:r>
          </a:p>
          <a:p>
            <a:pPr algn="l">
              <a:lnSpc>
                <a:spcPts val="3288"/>
              </a:lnSpc>
            </a:pPr>
            <a:r>
              <a:rPr lang="en-US" sz="2348">
                <a:solidFill>
                  <a:srgbClr val="000000"/>
                </a:solidFill>
                <a:latin typeface="Poppins Bold"/>
                <a:ea typeface="Poppins Bold"/>
                <a:cs typeface="Poppins Bold"/>
                <a:sym typeface="Poppins Bold"/>
              </a:rPr>
              <a:t> datename(weekday, date) as Week_day from walmartdata</a:t>
            </a:r>
          </a:p>
          <a:p>
            <a:pPr algn="l">
              <a:lnSpc>
                <a:spcPts val="3288"/>
              </a:lnSpc>
              <a:spcBef>
                <a:spcPct val="0"/>
              </a:spcBef>
            </a:pPr>
            <a:r>
              <a:rPr lang="en-US" sz="2348">
                <a:solidFill>
                  <a:srgbClr val="000000"/>
                </a:solidFill>
                <a:latin typeface="Poppins Bold"/>
                <a:ea typeface="Poppins Bold"/>
                <a:cs typeface="Poppins Bold"/>
                <a:sym typeface="Poppins Bold"/>
              </a:rPr>
              <a:t> where datename(weekday, date) in ('saturday','sunday')</a:t>
            </a:r>
          </a:p>
        </p:txBody>
      </p:sp>
      <p:sp>
        <p:nvSpPr>
          <p:cNvPr name="TextBox 8" id="8"/>
          <p:cNvSpPr txBox="true"/>
          <p:nvPr/>
        </p:nvSpPr>
        <p:spPr>
          <a:xfrm rot="0">
            <a:off x="361185" y="5014818"/>
            <a:ext cx="15552739" cy="942373"/>
          </a:xfrm>
          <a:prstGeom prst="rect">
            <a:avLst/>
          </a:prstGeom>
        </p:spPr>
        <p:txBody>
          <a:bodyPr anchor="t" rtlCol="false" tIns="0" lIns="0" bIns="0" rIns="0">
            <a:spAutoFit/>
          </a:bodyPr>
          <a:lstStyle/>
          <a:p>
            <a:pPr algn="l">
              <a:lnSpc>
                <a:spcPts val="3708"/>
              </a:lnSpc>
            </a:pPr>
            <a:r>
              <a:rPr lang="en-US" sz="2648">
                <a:solidFill>
                  <a:srgbClr val="0071BC"/>
                </a:solidFill>
                <a:latin typeface="Poppins Bold"/>
                <a:ea typeface="Poppins Bold"/>
                <a:cs typeface="Poppins Bold"/>
                <a:sym typeface="Poppins Bold"/>
              </a:rPr>
              <a:t>10.  Calculate the total sales and gross income for each month</a:t>
            </a:r>
          </a:p>
          <a:p>
            <a:pPr algn="l">
              <a:lnSpc>
                <a:spcPts val="3708"/>
              </a:lnSpc>
              <a:spcBef>
                <a:spcPct val="0"/>
              </a:spcBef>
            </a:pPr>
          </a:p>
        </p:txBody>
      </p:sp>
      <p:sp>
        <p:nvSpPr>
          <p:cNvPr name="TextBox 9" id="9"/>
          <p:cNvSpPr txBox="true"/>
          <p:nvPr/>
        </p:nvSpPr>
        <p:spPr>
          <a:xfrm rot="0">
            <a:off x="606376" y="5890516"/>
            <a:ext cx="6703428" cy="2874042"/>
          </a:xfrm>
          <a:prstGeom prst="rect">
            <a:avLst/>
          </a:prstGeom>
        </p:spPr>
        <p:txBody>
          <a:bodyPr anchor="t" rtlCol="false" tIns="0" lIns="0" bIns="0" rIns="0">
            <a:spAutoFit/>
          </a:bodyPr>
          <a:lstStyle/>
          <a:p>
            <a:pPr algn="l">
              <a:lnSpc>
                <a:spcPts val="3288"/>
              </a:lnSpc>
            </a:pPr>
            <a:r>
              <a:rPr lang="en-US" sz="2348">
                <a:solidFill>
                  <a:srgbClr val="000000"/>
                </a:solidFill>
                <a:latin typeface="Poppins Bold"/>
                <a:ea typeface="Poppins Bold"/>
                <a:cs typeface="Poppins Bold"/>
                <a:sym typeface="Poppins Bold"/>
              </a:rPr>
              <a:t>Select datename(Month,date) As Month_Name,</a:t>
            </a:r>
          </a:p>
          <a:p>
            <a:pPr algn="l">
              <a:lnSpc>
                <a:spcPts val="3288"/>
              </a:lnSpc>
            </a:pPr>
            <a:r>
              <a:rPr lang="en-US" sz="2348">
                <a:solidFill>
                  <a:srgbClr val="000000"/>
                </a:solidFill>
                <a:latin typeface="Poppins Bold"/>
                <a:ea typeface="Poppins Bold"/>
                <a:cs typeface="Poppins Bold"/>
                <a:sym typeface="Poppins Bold"/>
              </a:rPr>
              <a:t> format(sum((unit_price * quantity)), 'N2') As Total_Sales, </a:t>
            </a:r>
          </a:p>
          <a:p>
            <a:pPr algn="l">
              <a:lnSpc>
                <a:spcPts val="3288"/>
              </a:lnSpc>
            </a:pPr>
            <a:r>
              <a:rPr lang="en-US" sz="2348">
                <a:solidFill>
                  <a:srgbClr val="000000"/>
                </a:solidFill>
                <a:latin typeface="Poppins Bold"/>
                <a:ea typeface="Poppins Bold"/>
                <a:cs typeface="Poppins Bold"/>
                <a:sym typeface="Poppins Bold"/>
              </a:rPr>
              <a:t> sum(gross_income) As Total_Gross_Income from walmartdata</a:t>
            </a:r>
          </a:p>
          <a:p>
            <a:pPr algn="l">
              <a:lnSpc>
                <a:spcPts val="3288"/>
              </a:lnSpc>
              <a:spcBef>
                <a:spcPct val="0"/>
              </a:spcBef>
            </a:pPr>
            <a:r>
              <a:rPr lang="en-US" sz="2348">
                <a:solidFill>
                  <a:srgbClr val="000000"/>
                </a:solidFill>
                <a:latin typeface="Poppins Bold"/>
                <a:ea typeface="Poppins Bold"/>
                <a:cs typeface="Poppins Bold"/>
                <a:sym typeface="Poppins Bold"/>
              </a:rPr>
              <a:t>group by datename(Month,date)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062941" y="6901229"/>
            <a:ext cx="392717" cy="1565177"/>
          </a:xfrm>
          <a:custGeom>
            <a:avLst/>
            <a:gdLst/>
            <a:ahLst/>
            <a:cxnLst/>
            <a:rect r="r" b="b" t="t" l="l"/>
            <a:pathLst>
              <a:path h="1565177" w="392717">
                <a:moveTo>
                  <a:pt x="0" y="0"/>
                </a:moveTo>
                <a:lnTo>
                  <a:pt x="392718" y="0"/>
                </a:lnTo>
                <a:lnTo>
                  <a:pt x="392718" y="1565177"/>
                </a:lnTo>
                <a:lnTo>
                  <a:pt x="0" y="1565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165143" y="1553251"/>
            <a:ext cx="6094157" cy="2397792"/>
          </a:xfrm>
          <a:custGeom>
            <a:avLst/>
            <a:gdLst/>
            <a:ahLst/>
            <a:cxnLst/>
            <a:rect r="r" b="b" t="t" l="l"/>
            <a:pathLst>
              <a:path h="2397792" w="6094157">
                <a:moveTo>
                  <a:pt x="0" y="0"/>
                </a:moveTo>
                <a:lnTo>
                  <a:pt x="6094157" y="0"/>
                </a:lnTo>
                <a:lnTo>
                  <a:pt x="6094157" y="2397793"/>
                </a:lnTo>
                <a:lnTo>
                  <a:pt x="0" y="2397793"/>
                </a:lnTo>
                <a:lnTo>
                  <a:pt x="0" y="0"/>
                </a:lnTo>
                <a:close/>
              </a:path>
            </a:pathLst>
          </a:custGeom>
          <a:blipFill>
            <a:blip r:embed="rId5"/>
            <a:stretch>
              <a:fillRect l="-1641" t="0" r="-1641" b="0"/>
            </a:stretch>
          </a:blipFill>
        </p:spPr>
      </p:sp>
      <p:sp>
        <p:nvSpPr>
          <p:cNvPr name="Freeform 5" id="5"/>
          <p:cNvSpPr/>
          <p:nvPr/>
        </p:nvSpPr>
        <p:spPr>
          <a:xfrm flipH="false" flipV="false" rot="0">
            <a:off x="9943130" y="5652391"/>
            <a:ext cx="4486485" cy="4404415"/>
          </a:xfrm>
          <a:custGeom>
            <a:avLst/>
            <a:gdLst/>
            <a:ahLst/>
            <a:cxnLst/>
            <a:rect r="r" b="b" t="t" l="l"/>
            <a:pathLst>
              <a:path h="4404415" w="4486485">
                <a:moveTo>
                  <a:pt x="0" y="0"/>
                </a:moveTo>
                <a:lnTo>
                  <a:pt x="4486485" y="0"/>
                </a:lnTo>
                <a:lnTo>
                  <a:pt x="4486485" y="4404415"/>
                </a:lnTo>
                <a:lnTo>
                  <a:pt x="0" y="4404415"/>
                </a:lnTo>
                <a:lnTo>
                  <a:pt x="0" y="0"/>
                </a:lnTo>
                <a:close/>
              </a:path>
            </a:pathLst>
          </a:custGeom>
          <a:blipFill>
            <a:blip r:embed="rId6"/>
            <a:stretch>
              <a:fillRect l="0" t="0" r="0" b="0"/>
            </a:stretch>
          </a:blipFill>
        </p:spPr>
      </p:sp>
      <p:sp>
        <p:nvSpPr>
          <p:cNvPr name="TextBox 6" id="6"/>
          <p:cNvSpPr txBox="true"/>
          <p:nvPr/>
        </p:nvSpPr>
        <p:spPr>
          <a:xfrm rot="0">
            <a:off x="361185" y="562276"/>
            <a:ext cx="15552739" cy="475648"/>
          </a:xfrm>
          <a:prstGeom prst="rect">
            <a:avLst/>
          </a:prstGeom>
        </p:spPr>
        <p:txBody>
          <a:bodyPr anchor="t" rtlCol="false" tIns="0" lIns="0" bIns="0" rIns="0">
            <a:spAutoFit/>
          </a:bodyPr>
          <a:lstStyle/>
          <a:p>
            <a:pPr algn="l">
              <a:lnSpc>
                <a:spcPts val="3708"/>
              </a:lnSpc>
              <a:spcBef>
                <a:spcPct val="0"/>
              </a:spcBef>
            </a:pPr>
            <a:r>
              <a:rPr lang="en-US" sz="2648">
                <a:solidFill>
                  <a:srgbClr val="0071BC"/>
                </a:solidFill>
                <a:latin typeface="Poppins Bold"/>
                <a:ea typeface="Poppins Bold"/>
                <a:cs typeface="Poppins Bold"/>
                <a:sym typeface="Poppins Bold"/>
              </a:rPr>
              <a:t>11.  Find the number of sales transactions that occurred after 6 PM</a:t>
            </a:r>
          </a:p>
        </p:txBody>
      </p:sp>
      <p:sp>
        <p:nvSpPr>
          <p:cNvPr name="TextBox 7" id="7"/>
          <p:cNvSpPr txBox="true"/>
          <p:nvPr/>
        </p:nvSpPr>
        <p:spPr>
          <a:xfrm rot="0">
            <a:off x="835082" y="1486576"/>
            <a:ext cx="17926815" cy="2464467"/>
          </a:xfrm>
          <a:prstGeom prst="rect">
            <a:avLst/>
          </a:prstGeom>
        </p:spPr>
        <p:txBody>
          <a:bodyPr anchor="t" rtlCol="false" tIns="0" lIns="0" bIns="0" rIns="0">
            <a:spAutoFit/>
          </a:bodyPr>
          <a:lstStyle/>
          <a:p>
            <a:pPr algn="l">
              <a:lnSpc>
                <a:spcPts val="3288"/>
              </a:lnSpc>
            </a:pPr>
            <a:r>
              <a:rPr lang="en-US" sz="2348">
                <a:solidFill>
                  <a:srgbClr val="000000"/>
                </a:solidFill>
                <a:latin typeface="Poppins Bold"/>
                <a:ea typeface="Poppins Bold"/>
                <a:cs typeface="Poppins Bold"/>
                <a:sym typeface="Poppins Bold"/>
              </a:rPr>
              <a:t>select count(unit_price * quantity) As Sales_count_after_6PM,</a:t>
            </a:r>
          </a:p>
          <a:p>
            <a:pPr algn="l">
              <a:lnSpc>
                <a:spcPts val="3288"/>
              </a:lnSpc>
            </a:pPr>
            <a:r>
              <a:rPr lang="en-US" sz="2348">
                <a:solidFill>
                  <a:srgbClr val="000000"/>
                </a:solidFill>
                <a:latin typeface="Poppins Bold"/>
                <a:ea typeface="Poppins Bold"/>
                <a:cs typeface="Poppins Bold"/>
                <a:sym typeface="Poppins Bold"/>
              </a:rPr>
              <a:t> datename(month,date) as Month_name from walmartdata</a:t>
            </a:r>
          </a:p>
          <a:p>
            <a:pPr algn="l">
              <a:lnSpc>
                <a:spcPts val="3288"/>
              </a:lnSpc>
            </a:pPr>
            <a:r>
              <a:rPr lang="en-US" sz="2348">
                <a:solidFill>
                  <a:srgbClr val="000000"/>
                </a:solidFill>
                <a:latin typeface="Poppins Bold"/>
                <a:ea typeface="Poppins Bold"/>
                <a:cs typeface="Poppins Bold"/>
                <a:sym typeface="Poppins Bold"/>
              </a:rPr>
              <a:t> where time &gt; '18:00:00'</a:t>
            </a:r>
          </a:p>
          <a:p>
            <a:pPr algn="l">
              <a:lnSpc>
                <a:spcPts val="3288"/>
              </a:lnSpc>
            </a:pPr>
            <a:r>
              <a:rPr lang="en-US" sz="2348">
                <a:solidFill>
                  <a:srgbClr val="000000"/>
                </a:solidFill>
                <a:latin typeface="Poppins Bold"/>
                <a:ea typeface="Poppins Bold"/>
                <a:cs typeface="Poppins Bold"/>
                <a:sym typeface="Poppins Bold"/>
              </a:rPr>
              <a:t>group by datename(month,date)</a:t>
            </a:r>
          </a:p>
          <a:p>
            <a:pPr algn="l">
              <a:lnSpc>
                <a:spcPts val="3288"/>
              </a:lnSpc>
            </a:pPr>
            <a:r>
              <a:rPr lang="en-US" sz="2348">
                <a:solidFill>
                  <a:srgbClr val="000000"/>
                </a:solidFill>
                <a:latin typeface="Poppins Bold"/>
                <a:ea typeface="Poppins Bold"/>
                <a:cs typeface="Poppins Bold"/>
                <a:sym typeface="Poppins Bold"/>
              </a:rPr>
              <a:t>order by sales_count_after_6PM desc</a:t>
            </a:r>
          </a:p>
          <a:p>
            <a:pPr algn="l">
              <a:lnSpc>
                <a:spcPts val="3288"/>
              </a:lnSpc>
              <a:spcBef>
                <a:spcPct val="0"/>
              </a:spcBef>
            </a:pPr>
          </a:p>
        </p:txBody>
      </p:sp>
      <p:sp>
        <p:nvSpPr>
          <p:cNvPr name="TextBox 8" id="8"/>
          <p:cNvSpPr txBox="true"/>
          <p:nvPr/>
        </p:nvSpPr>
        <p:spPr>
          <a:xfrm rot="0">
            <a:off x="361185" y="5014818"/>
            <a:ext cx="17926815" cy="475648"/>
          </a:xfrm>
          <a:prstGeom prst="rect">
            <a:avLst/>
          </a:prstGeom>
        </p:spPr>
        <p:txBody>
          <a:bodyPr anchor="t" rtlCol="false" tIns="0" lIns="0" bIns="0" rIns="0">
            <a:spAutoFit/>
          </a:bodyPr>
          <a:lstStyle/>
          <a:p>
            <a:pPr algn="l">
              <a:lnSpc>
                <a:spcPts val="3708"/>
              </a:lnSpc>
              <a:spcBef>
                <a:spcPct val="0"/>
              </a:spcBef>
            </a:pPr>
            <a:r>
              <a:rPr lang="en-US" sz="2648">
                <a:solidFill>
                  <a:srgbClr val="0071BC"/>
                </a:solidFill>
                <a:latin typeface="Poppins Bold"/>
                <a:ea typeface="Poppins Bold"/>
                <a:cs typeface="Poppins Bold"/>
                <a:sym typeface="Poppins Bold"/>
              </a:rPr>
              <a:t>12.  List the sales transactions that have a higher total than the average total of all transactions</a:t>
            </a:r>
          </a:p>
        </p:txBody>
      </p:sp>
      <p:sp>
        <p:nvSpPr>
          <p:cNvPr name="TextBox 9" id="9"/>
          <p:cNvSpPr txBox="true"/>
          <p:nvPr/>
        </p:nvSpPr>
        <p:spPr>
          <a:xfrm rot="0">
            <a:off x="606376" y="5890516"/>
            <a:ext cx="6703428" cy="2464467"/>
          </a:xfrm>
          <a:prstGeom prst="rect">
            <a:avLst/>
          </a:prstGeom>
        </p:spPr>
        <p:txBody>
          <a:bodyPr anchor="t" rtlCol="false" tIns="0" lIns="0" bIns="0" rIns="0">
            <a:spAutoFit/>
          </a:bodyPr>
          <a:lstStyle/>
          <a:p>
            <a:pPr algn="l">
              <a:lnSpc>
                <a:spcPts val="3288"/>
              </a:lnSpc>
            </a:pPr>
            <a:r>
              <a:rPr lang="en-US" sz="2348">
                <a:solidFill>
                  <a:srgbClr val="000000"/>
                </a:solidFill>
                <a:latin typeface="Poppins Bold"/>
                <a:ea typeface="Poppins Bold"/>
                <a:cs typeface="Poppins Bold"/>
                <a:sym typeface="Poppins Bold"/>
              </a:rPr>
              <a:t>select format((unit_price * quantity), 'N2') As Sales from walmartdata</a:t>
            </a:r>
          </a:p>
          <a:p>
            <a:pPr algn="l">
              <a:lnSpc>
                <a:spcPts val="3288"/>
              </a:lnSpc>
            </a:pPr>
            <a:r>
              <a:rPr lang="en-US" sz="2348">
                <a:solidFill>
                  <a:srgbClr val="000000"/>
                </a:solidFill>
                <a:latin typeface="Poppins Bold"/>
                <a:ea typeface="Poppins Bold"/>
                <a:cs typeface="Poppins Bold"/>
                <a:sym typeface="Poppins Bold"/>
              </a:rPr>
              <a:t> where (unit_price * quantity) &gt; (select avg(unit_price * quantity) from walmartdata )</a:t>
            </a:r>
          </a:p>
          <a:p>
            <a:pPr algn="l">
              <a:lnSpc>
                <a:spcPts val="3288"/>
              </a:lnSpc>
              <a:spcBef>
                <a:spcPct val="0"/>
              </a:spcBef>
            </a:pPr>
            <a:r>
              <a:rPr lang="en-US" sz="2348">
                <a:solidFill>
                  <a:srgbClr val="000000"/>
                </a:solidFill>
                <a:latin typeface="Poppins Bold"/>
                <a:ea typeface="Poppins Bold"/>
                <a:cs typeface="Poppins Bold"/>
                <a:sym typeface="Poppins Bold"/>
              </a:rPr>
              <a:t>order by sales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062941" y="6901229"/>
            <a:ext cx="392717" cy="1565177"/>
          </a:xfrm>
          <a:custGeom>
            <a:avLst/>
            <a:gdLst/>
            <a:ahLst/>
            <a:cxnLst/>
            <a:rect r="r" b="b" t="t" l="l"/>
            <a:pathLst>
              <a:path h="1565177" w="392717">
                <a:moveTo>
                  <a:pt x="0" y="0"/>
                </a:moveTo>
                <a:lnTo>
                  <a:pt x="392718" y="0"/>
                </a:lnTo>
                <a:lnTo>
                  <a:pt x="392718" y="1565177"/>
                </a:lnTo>
                <a:lnTo>
                  <a:pt x="0" y="1565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837750" y="1233511"/>
            <a:ext cx="7026827" cy="3557059"/>
          </a:xfrm>
          <a:custGeom>
            <a:avLst/>
            <a:gdLst/>
            <a:ahLst/>
            <a:cxnLst/>
            <a:rect r="r" b="b" t="t" l="l"/>
            <a:pathLst>
              <a:path h="3557059" w="7026827">
                <a:moveTo>
                  <a:pt x="0" y="0"/>
                </a:moveTo>
                <a:lnTo>
                  <a:pt x="7026828" y="0"/>
                </a:lnTo>
                <a:lnTo>
                  <a:pt x="7026828" y="3557058"/>
                </a:lnTo>
                <a:lnTo>
                  <a:pt x="0" y="3557058"/>
                </a:lnTo>
                <a:lnTo>
                  <a:pt x="0" y="0"/>
                </a:lnTo>
                <a:close/>
              </a:path>
            </a:pathLst>
          </a:custGeom>
          <a:blipFill>
            <a:blip r:embed="rId5"/>
            <a:stretch>
              <a:fillRect l="0" t="0" r="0" b="0"/>
            </a:stretch>
          </a:blipFill>
        </p:spPr>
      </p:sp>
      <p:sp>
        <p:nvSpPr>
          <p:cNvPr name="Freeform 5" id="5"/>
          <p:cNvSpPr/>
          <p:nvPr/>
        </p:nvSpPr>
        <p:spPr>
          <a:xfrm flipH="false" flipV="false" rot="0">
            <a:off x="8878595" y="5880991"/>
            <a:ext cx="7808041" cy="3968443"/>
          </a:xfrm>
          <a:custGeom>
            <a:avLst/>
            <a:gdLst/>
            <a:ahLst/>
            <a:cxnLst/>
            <a:rect r="r" b="b" t="t" l="l"/>
            <a:pathLst>
              <a:path h="3968443" w="7808041">
                <a:moveTo>
                  <a:pt x="0" y="0"/>
                </a:moveTo>
                <a:lnTo>
                  <a:pt x="7808041" y="0"/>
                </a:lnTo>
                <a:lnTo>
                  <a:pt x="7808041" y="3968443"/>
                </a:lnTo>
                <a:lnTo>
                  <a:pt x="0" y="3968443"/>
                </a:lnTo>
                <a:lnTo>
                  <a:pt x="0" y="0"/>
                </a:lnTo>
                <a:close/>
              </a:path>
            </a:pathLst>
          </a:custGeom>
          <a:blipFill>
            <a:blip r:embed="rId6"/>
            <a:stretch>
              <a:fillRect l="0" t="0" r="0" b="0"/>
            </a:stretch>
          </a:blipFill>
        </p:spPr>
      </p:sp>
      <p:sp>
        <p:nvSpPr>
          <p:cNvPr name="TextBox 6" id="6"/>
          <p:cNvSpPr txBox="true"/>
          <p:nvPr/>
        </p:nvSpPr>
        <p:spPr>
          <a:xfrm rot="0">
            <a:off x="361185" y="562276"/>
            <a:ext cx="15552739" cy="942373"/>
          </a:xfrm>
          <a:prstGeom prst="rect">
            <a:avLst/>
          </a:prstGeom>
        </p:spPr>
        <p:txBody>
          <a:bodyPr anchor="t" rtlCol="false" tIns="0" lIns="0" bIns="0" rIns="0">
            <a:spAutoFit/>
          </a:bodyPr>
          <a:lstStyle/>
          <a:p>
            <a:pPr algn="l">
              <a:lnSpc>
                <a:spcPts val="3708"/>
              </a:lnSpc>
            </a:pPr>
            <a:r>
              <a:rPr lang="en-US" sz="2648">
                <a:solidFill>
                  <a:srgbClr val="0071BC"/>
                </a:solidFill>
                <a:latin typeface="Poppins Bold"/>
                <a:ea typeface="Poppins Bold"/>
                <a:cs typeface="Poppins Bold"/>
                <a:sym typeface="Poppins Bold"/>
              </a:rPr>
              <a:t>13.  Find customers who made more than 5 purchases in a single month</a:t>
            </a:r>
          </a:p>
          <a:p>
            <a:pPr algn="l">
              <a:lnSpc>
                <a:spcPts val="3708"/>
              </a:lnSpc>
              <a:spcBef>
                <a:spcPct val="0"/>
              </a:spcBef>
            </a:pPr>
          </a:p>
        </p:txBody>
      </p:sp>
      <p:sp>
        <p:nvSpPr>
          <p:cNvPr name="TextBox 7" id="7"/>
          <p:cNvSpPr txBox="true"/>
          <p:nvPr/>
        </p:nvSpPr>
        <p:spPr>
          <a:xfrm rot="0">
            <a:off x="911843" y="1437974"/>
            <a:ext cx="17926815" cy="2054892"/>
          </a:xfrm>
          <a:prstGeom prst="rect">
            <a:avLst/>
          </a:prstGeom>
        </p:spPr>
        <p:txBody>
          <a:bodyPr anchor="t" rtlCol="false" tIns="0" lIns="0" bIns="0" rIns="0">
            <a:spAutoFit/>
          </a:bodyPr>
          <a:lstStyle/>
          <a:p>
            <a:pPr algn="l">
              <a:lnSpc>
                <a:spcPts val="3288"/>
              </a:lnSpc>
            </a:pPr>
            <a:r>
              <a:rPr lang="en-US" sz="2348">
                <a:solidFill>
                  <a:srgbClr val="000000"/>
                </a:solidFill>
                <a:latin typeface="Poppins Bold"/>
                <a:ea typeface="Poppins Bold"/>
                <a:cs typeface="Poppins Bold"/>
                <a:sym typeface="Poppins Bold"/>
              </a:rPr>
              <a:t>select invoice_id,customer_type, </a:t>
            </a:r>
          </a:p>
          <a:p>
            <a:pPr algn="l">
              <a:lnSpc>
                <a:spcPts val="3288"/>
              </a:lnSpc>
            </a:pPr>
            <a:r>
              <a:rPr lang="en-US" sz="2348">
                <a:solidFill>
                  <a:srgbClr val="000000"/>
                </a:solidFill>
                <a:latin typeface="Poppins Bold"/>
                <a:ea typeface="Poppins Bold"/>
                <a:cs typeface="Poppins Bold"/>
                <a:sym typeface="Poppins Bold"/>
              </a:rPr>
              <a:t> datename(month,date) as Month_name, </a:t>
            </a:r>
          </a:p>
          <a:p>
            <a:pPr algn="l">
              <a:lnSpc>
                <a:spcPts val="3288"/>
              </a:lnSpc>
            </a:pPr>
            <a:r>
              <a:rPr lang="en-US" sz="2348">
                <a:solidFill>
                  <a:srgbClr val="000000"/>
                </a:solidFill>
                <a:latin typeface="Poppins Bold"/>
                <a:ea typeface="Poppins Bold"/>
                <a:cs typeface="Poppins Bold"/>
                <a:sym typeface="Poppins Bold"/>
              </a:rPr>
              <a:t> quantity from walmartdata</a:t>
            </a:r>
          </a:p>
          <a:p>
            <a:pPr algn="l">
              <a:lnSpc>
                <a:spcPts val="3288"/>
              </a:lnSpc>
            </a:pPr>
            <a:r>
              <a:rPr lang="en-US" sz="2348">
                <a:solidFill>
                  <a:srgbClr val="000000"/>
                </a:solidFill>
                <a:latin typeface="Poppins Bold"/>
                <a:ea typeface="Poppins Bold"/>
                <a:cs typeface="Poppins Bold"/>
                <a:sym typeface="Poppins Bold"/>
              </a:rPr>
              <a:t> where quantity &gt; 5</a:t>
            </a:r>
          </a:p>
          <a:p>
            <a:pPr algn="l">
              <a:lnSpc>
                <a:spcPts val="3288"/>
              </a:lnSpc>
              <a:spcBef>
                <a:spcPct val="0"/>
              </a:spcBef>
            </a:pPr>
          </a:p>
        </p:txBody>
      </p:sp>
      <p:sp>
        <p:nvSpPr>
          <p:cNvPr name="TextBox 8" id="8"/>
          <p:cNvSpPr txBox="true"/>
          <p:nvPr/>
        </p:nvSpPr>
        <p:spPr>
          <a:xfrm rot="0">
            <a:off x="361185" y="5014818"/>
            <a:ext cx="17926815" cy="475648"/>
          </a:xfrm>
          <a:prstGeom prst="rect">
            <a:avLst/>
          </a:prstGeom>
        </p:spPr>
        <p:txBody>
          <a:bodyPr anchor="t" rtlCol="false" tIns="0" lIns="0" bIns="0" rIns="0">
            <a:spAutoFit/>
          </a:bodyPr>
          <a:lstStyle/>
          <a:p>
            <a:pPr algn="l">
              <a:lnSpc>
                <a:spcPts val="3708"/>
              </a:lnSpc>
              <a:spcBef>
                <a:spcPct val="0"/>
              </a:spcBef>
            </a:pPr>
            <a:r>
              <a:rPr lang="en-US" sz="2648">
                <a:solidFill>
                  <a:srgbClr val="0071BC"/>
                </a:solidFill>
                <a:latin typeface="Poppins Bold"/>
                <a:ea typeface="Poppins Bold"/>
                <a:cs typeface="Poppins Bold"/>
                <a:sym typeface="Poppins Bold"/>
              </a:rPr>
              <a:t>14. Calculate the cumulative gross income for each branch by date</a:t>
            </a:r>
          </a:p>
        </p:txBody>
      </p:sp>
      <p:sp>
        <p:nvSpPr>
          <p:cNvPr name="TextBox 9" id="9"/>
          <p:cNvSpPr txBox="true"/>
          <p:nvPr/>
        </p:nvSpPr>
        <p:spPr>
          <a:xfrm rot="0">
            <a:off x="606376" y="5890516"/>
            <a:ext cx="6703428" cy="2874042"/>
          </a:xfrm>
          <a:prstGeom prst="rect">
            <a:avLst/>
          </a:prstGeom>
        </p:spPr>
        <p:txBody>
          <a:bodyPr anchor="t" rtlCol="false" tIns="0" lIns="0" bIns="0" rIns="0">
            <a:spAutoFit/>
          </a:bodyPr>
          <a:lstStyle/>
          <a:p>
            <a:pPr algn="l">
              <a:lnSpc>
                <a:spcPts val="3288"/>
              </a:lnSpc>
            </a:pPr>
            <a:r>
              <a:rPr lang="en-US" sz="2348">
                <a:solidFill>
                  <a:srgbClr val="000000"/>
                </a:solidFill>
                <a:latin typeface="Poppins Bold"/>
                <a:ea typeface="Poppins Bold"/>
                <a:cs typeface="Poppins Bold"/>
                <a:sym typeface="Poppins Bold"/>
              </a:rPr>
              <a:t>select branch, </a:t>
            </a:r>
          </a:p>
          <a:p>
            <a:pPr algn="l">
              <a:lnSpc>
                <a:spcPts val="3288"/>
              </a:lnSpc>
            </a:pPr>
            <a:r>
              <a:rPr lang="en-US" sz="2348">
                <a:solidFill>
                  <a:srgbClr val="000000"/>
                </a:solidFill>
                <a:latin typeface="Poppins Bold"/>
                <a:ea typeface="Poppins Bold"/>
                <a:cs typeface="Poppins Bold"/>
                <a:sym typeface="Poppins Bold"/>
              </a:rPr>
              <a:t> date, </a:t>
            </a:r>
          </a:p>
          <a:p>
            <a:pPr algn="l">
              <a:lnSpc>
                <a:spcPts val="3288"/>
              </a:lnSpc>
            </a:pPr>
            <a:r>
              <a:rPr lang="en-US" sz="2348">
                <a:solidFill>
                  <a:srgbClr val="000000"/>
                </a:solidFill>
                <a:latin typeface="Poppins Bold"/>
                <a:ea typeface="Poppins Bold"/>
                <a:cs typeface="Poppins Bold"/>
                <a:sym typeface="Poppins Bold"/>
              </a:rPr>
              <a:t> sum(gross_income) over (partition by branch order by date ) as cumulative_gross_income from walmartdata</a:t>
            </a:r>
          </a:p>
          <a:p>
            <a:pPr algn="l">
              <a:lnSpc>
                <a:spcPts val="3288"/>
              </a:lnSpc>
              <a:spcBef>
                <a:spcPct val="0"/>
              </a:spcBef>
            </a:pPr>
            <a:r>
              <a:rPr lang="en-US" sz="2348">
                <a:solidFill>
                  <a:srgbClr val="000000"/>
                </a:solidFill>
                <a:latin typeface="Poppins Bold"/>
                <a:ea typeface="Poppins Bold"/>
                <a:cs typeface="Poppins Bold"/>
                <a:sym typeface="Poppins Bold"/>
              </a:rPr>
              <a:t>order by branch, date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062941" y="6901229"/>
            <a:ext cx="392717" cy="1565177"/>
          </a:xfrm>
          <a:custGeom>
            <a:avLst/>
            <a:gdLst/>
            <a:ahLst/>
            <a:cxnLst/>
            <a:rect r="r" b="b" t="t" l="l"/>
            <a:pathLst>
              <a:path h="1565177" w="392717">
                <a:moveTo>
                  <a:pt x="0" y="0"/>
                </a:moveTo>
                <a:lnTo>
                  <a:pt x="392718" y="0"/>
                </a:lnTo>
                <a:lnTo>
                  <a:pt x="392718" y="1565177"/>
                </a:lnTo>
                <a:lnTo>
                  <a:pt x="0" y="1565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4065784"/>
            <a:ext cx="7621971" cy="4831249"/>
          </a:xfrm>
          <a:custGeom>
            <a:avLst/>
            <a:gdLst/>
            <a:ahLst/>
            <a:cxnLst/>
            <a:rect r="r" b="b" t="t" l="l"/>
            <a:pathLst>
              <a:path h="4831249" w="7621971">
                <a:moveTo>
                  <a:pt x="0" y="0"/>
                </a:moveTo>
                <a:lnTo>
                  <a:pt x="7621971" y="0"/>
                </a:lnTo>
                <a:lnTo>
                  <a:pt x="7621971" y="4831249"/>
                </a:lnTo>
                <a:lnTo>
                  <a:pt x="0" y="4831249"/>
                </a:lnTo>
                <a:lnTo>
                  <a:pt x="0" y="0"/>
                </a:lnTo>
                <a:close/>
              </a:path>
            </a:pathLst>
          </a:custGeom>
          <a:blipFill>
            <a:blip r:embed="rId5"/>
            <a:stretch>
              <a:fillRect l="0" t="0" r="0" b="0"/>
            </a:stretch>
          </a:blipFill>
        </p:spPr>
      </p:sp>
      <p:sp>
        <p:nvSpPr>
          <p:cNvPr name="Freeform 5" id="5"/>
          <p:cNvSpPr/>
          <p:nvPr/>
        </p:nvSpPr>
        <p:spPr>
          <a:xfrm flipH="false" flipV="false" rot="0">
            <a:off x="9401900" y="2061621"/>
            <a:ext cx="7857400" cy="4419787"/>
          </a:xfrm>
          <a:custGeom>
            <a:avLst/>
            <a:gdLst/>
            <a:ahLst/>
            <a:cxnLst/>
            <a:rect r="r" b="b" t="t" l="l"/>
            <a:pathLst>
              <a:path h="4419787" w="7857400">
                <a:moveTo>
                  <a:pt x="0" y="0"/>
                </a:moveTo>
                <a:lnTo>
                  <a:pt x="7857400" y="0"/>
                </a:lnTo>
                <a:lnTo>
                  <a:pt x="7857400" y="4419787"/>
                </a:lnTo>
                <a:lnTo>
                  <a:pt x="0" y="4419787"/>
                </a:lnTo>
                <a:lnTo>
                  <a:pt x="0" y="0"/>
                </a:lnTo>
                <a:close/>
              </a:path>
            </a:pathLst>
          </a:custGeom>
          <a:blipFill>
            <a:blip r:embed="rId6"/>
            <a:stretch>
              <a:fillRect l="0" t="0" r="0" b="0"/>
            </a:stretch>
          </a:blipFill>
        </p:spPr>
      </p:sp>
      <p:sp>
        <p:nvSpPr>
          <p:cNvPr name="TextBox 6" id="6"/>
          <p:cNvSpPr txBox="true"/>
          <p:nvPr/>
        </p:nvSpPr>
        <p:spPr>
          <a:xfrm rot="0">
            <a:off x="361185" y="562276"/>
            <a:ext cx="15552739" cy="942373"/>
          </a:xfrm>
          <a:prstGeom prst="rect">
            <a:avLst/>
          </a:prstGeom>
        </p:spPr>
        <p:txBody>
          <a:bodyPr anchor="t" rtlCol="false" tIns="0" lIns="0" bIns="0" rIns="0">
            <a:spAutoFit/>
          </a:bodyPr>
          <a:lstStyle/>
          <a:p>
            <a:pPr algn="l">
              <a:lnSpc>
                <a:spcPts val="3708"/>
              </a:lnSpc>
            </a:pPr>
            <a:r>
              <a:rPr lang="en-US" sz="2648">
                <a:solidFill>
                  <a:srgbClr val="0071BC"/>
                </a:solidFill>
                <a:latin typeface="Poppins Bold"/>
                <a:ea typeface="Poppins Bold"/>
                <a:cs typeface="Poppins Bold"/>
                <a:sym typeface="Poppins Bold"/>
              </a:rPr>
              <a:t>15. Find the total cogs for each customer type in each city</a:t>
            </a:r>
          </a:p>
          <a:p>
            <a:pPr algn="l">
              <a:lnSpc>
                <a:spcPts val="3708"/>
              </a:lnSpc>
              <a:spcBef>
                <a:spcPct val="0"/>
              </a:spcBef>
            </a:pPr>
          </a:p>
        </p:txBody>
      </p:sp>
      <p:sp>
        <p:nvSpPr>
          <p:cNvPr name="TextBox 7" id="7"/>
          <p:cNvSpPr txBox="true"/>
          <p:nvPr/>
        </p:nvSpPr>
        <p:spPr>
          <a:xfrm rot="0">
            <a:off x="1028700" y="962025"/>
            <a:ext cx="17926815" cy="2874042"/>
          </a:xfrm>
          <a:prstGeom prst="rect">
            <a:avLst/>
          </a:prstGeom>
        </p:spPr>
        <p:txBody>
          <a:bodyPr anchor="t" rtlCol="false" tIns="0" lIns="0" bIns="0" rIns="0">
            <a:spAutoFit/>
          </a:bodyPr>
          <a:lstStyle/>
          <a:p>
            <a:pPr algn="l">
              <a:lnSpc>
                <a:spcPts val="3288"/>
              </a:lnSpc>
            </a:pPr>
          </a:p>
          <a:p>
            <a:pPr algn="l">
              <a:lnSpc>
                <a:spcPts val="3288"/>
              </a:lnSpc>
            </a:pPr>
            <a:r>
              <a:rPr lang="en-US" sz="2348">
                <a:solidFill>
                  <a:srgbClr val="000000"/>
                </a:solidFill>
                <a:latin typeface="Poppins Bold"/>
                <a:ea typeface="Poppins Bold"/>
                <a:cs typeface="Poppins Bold"/>
                <a:sym typeface="Poppins Bold"/>
              </a:rPr>
              <a:t>S</a:t>
            </a:r>
            <a:r>
              <a:rPr lang="en-US" sz="2348">
                <a:solidFill>
                  <a:srgbClr val="000000"/>
                </a:solidFill>
                <a:latin typeface="Poppins Bold"/>
                <a:ea typeface="Poppins Bold"/>
                <a:cs typeface="Poppins Bold"/>
                <a:sym typeface="Poppins Bold"/>
              </a:rPr>
              <a:t>elect city, </a:t>
            </a:r>
          </a:p>
          <a:p>
            <a:pPr algn="l">
              <a:lnSpc>
                <a:spcPts val="3288"/>
              </a:lnSpc>
            </a:pPr>
            <a:r>
              <a:rPr lang="en-US" sz="2348">
                <a:solidFill>
                  <a:srgbClr val="000000"/>
                </a:solidFill>
                <a:latin typeface="Poppins Bold"/>
                <a:ea typeface="Poppins Bold"/>
                <a:cs typeface="Poppins Bold"/>
                <a:sym typeface="Poppins Bold"/>
              </a:rPr>
              <a:t> customer_type, </a:t>
            </a:r>
          </a:p>
          <a:p>
            <a:pPr algn="l">
              <a:lnSpc>
                <a:spcPts val="3288"/>
              </a:lnSpc>
            </a:pPr>
            <a:r>
              <a:rPr lang="en-US" sz="2348">
                <a:solidFill>
                  <a:srgbClr val="000000"/>
                </a:solidFill>
                <a:latin typeface="Poppins Bold"/>
                <a:ea typeface="Poppins Bold"/>
                <a:cs typeface="Poppins Bold"/>
                <a:sym typeface="Poppins Bold"/>
              </a:rPr>
              <a:t> sum(cogs) as Total_COGS from walmartdata</a:t>
            </a:r>
          </a:p>
          <a:p>
            <a:pPr algn="l">
              <a:lnSpc>
                <a:spcPts val="3288"/>
              </a:lnSpc>
            </a:pPr>
            <a:r>
              <a:rPr lang="en-US" sz="2348">
                <a:solidFill>
                  <a:srgbClr val="000000"/>
                </a:solidFill>
                <a:latin typeface="Poppins Bold"/>
                <a:ea typeface="Poppins Bold"/>
                <a:cs typeface="Poppins Bold"/>
                <a:sym typeface="Poppins Bold"/>
              </a:rPr>
              <a:t>group by city, customer_type</a:t>
            </a:r>
          </a:p>
          <a:p>
            <a:pPr algn="l">
              <a:lnSpc>
                <a:spcPts val="3288"/>
              </a:lnSpc>
            </a:pPr>
            <a:r>
              <a:rPr lang="en-US" sz="2348">
                <a:solidFill>
                  <a:srgbClr val="000000"/>
                </a:solidFill>
                <a:latin typeface="Poppins Bold"/>
                <a:ea typeface="Poppins Bold"/>
                <a:cs typeface="Poppins Bold"/>
                <a:sym typeface="Poppins Bold"/>
              </a:rPr>
              <a:t>order by city </a:t>
            </a:r>
          </a:p>
          <a:p>
            <a:pPr algn="l">
              <a:lnSpc>
                <a:spcPts val="3288"/>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6909252" y="708062"/>
            <a:ext cx="4957463" cy="690612"/>
            <a:chOff x="0" y="0"/>
            <a:chExt cx="6609950" cy="920817"/>
          </a:xfrm>
        </p:grpSpPr>
        <p:sp>
          <p:nvSpPr>
            <p:cNvPr name="TextBox 4" id="4"/>
            <p:cNvSpPr txBox="true"/>
            <p:nvPr/>
          </p:nvSpPr>
          <p:spPr>
            <a:xfrm rot="0">
              <a:off x="0" y="-85725"/>
              <a:ext cx="6609950" cy="955742"/>
            </a:xfrm>
            <a:prstGeom prst="rect">
              <a:avLst/>
            </a:prstGeom>
          </p:spPr>
          <p:txBody>
            <a:bodyPr anchor="t" rtlCol="false" tIns="0" lIns="0" bIns="0" rIns="0">
              <a:spAutoFit/>
            </a:bodyPr>
            <a:lstStyle/>
            <a:p>
              <a:pPr algn="l">
                <a:lnSpc>
                  <a:spcPts val="6018"/>
                </a:lnSpc>
                <a:spcBef>
                  <a:spcPct val="0"/>
                </a:spcBef>
              </a:pPr>
              <a:r>
                <a:rPr lang="en-US" sz="4298">
                  <a:solidFill>
                    <a:srgbClr val="09446B"/>
                  </a:solidFill>
                  <a:latin typeface="League Spartan"/>
                  <a:ea typeface="League Spartan"/>
                  <a:cs typeface="League Spartan"/>
                  <a:sym typeface="League Spartan"/>
                </a:rPr>
                <a:t>FINDINGS</a:t>
              </a:r>
            </a:p>
          </p:txBody>
        </p:sp>
        <p:sp>
          <p:nvSpPr>
            <p:cNvPr name="AutoShape 5" id="5"/>
            <p:cNvSpPr/>
            <p:nvPr/>
          </p:nvSpPr>
          <p:spPr>
            <a:xfrm flipV="true">
              <a:off x="1429" y="870017"/>
              <a:ext cx="5032326" cy="25400"/>
            </a:xfrm>
            <a:prstGeom prst="line">
              <a:avLst/>
            </a:prstGeom>
            <a:ln cap="flat" w="50800">
              <a:solidFill>
                <a:srgbClr val="000000"/>
              </a:solidFill>
              <a:prstDash val="solid"/>
              <a:headEnd type="none" len="sm" w="sm"/>
              <a:tailEnd type="none" len="sm" w="sm"/>
            </a:ln>
          </p:spPr>
        </p:sp>
      </p:grpSp>
      <p:grpSp>
        <p:nvGrpSpPr>
          <p:cNvPr name="Group 6" id="6"/>
          <p:cNvGrpSpPr/>
          <p:nvPr/>
        </p:nvGrpSpPr>
        <p:grpSpPr>
          <a:xfrm rot="0">
            <a:off x="6373127" y="708062"/>
            <a:ext cx="141576" cy="5143500"/>
            <a:chOff x="0" y="0"/>
            <a:chExt cx="37288" cy="1354667"/>
          </a:xfrm>
        </p:grpSpPr>
        <p:sp>
          <p:nvSpPr>
            <p:cNvPr name="Freeform 7" id="7"/>
            <p:cNvSpPr/>
            <p:nvPr/>
          </p:nvSpPr>
          <p:spPr>
            <a:xfrm flipH="false" flipV="false" rot="0">
              <a:off x="0" y="0"/>
              <a:ext cx="37288" cy="1354667"/>
            </a:xfrm>
            <a:custGeom>
              <a:avLst/>
              <a:gdLst/>
              <a:ahLst/>
              <a:cxnLst/>
              <a:rect r="r" b="b" t="t" l="l"/>
              <a:pathLst>
                <a:path h="1354667" w="37288">
                  <a:moveTo>
                    <a:pt x="0" y="0"/>
                  </a:moveTo>
                  <a:lnTo>
                    <a:pt x="37288" y="0"/>
                  </a:lnTo>
                  <a:lnTo>
                    <a:pt x="37288" y="1354667"/>
                  </a:lnTo>
                  <a:lnTo>
                    <a:pt x="0" y="1354667"/>
                  </a:lnTo>
                  <a:close/>
                </a:path>
              </a:pathLst>
            </a:custGeom>
            <a:solidFill>
              <a:srgbClr val="2D8BBA"/>
            </a:solidFill>
          </p:spPr>
        </p:sp>
        <p:sp>
          <p:nvSpPr>
            <p:cNvPr name="TextBox 8" id="8"/>
            <p:cNvSpPr txBox="true"/>
            <p:nvPr/>
          </p:nvSpPr>
          <p:spPr>
            <a:xfrm>
              <a:off x="0" y="-47625"/>
              <a:ext cx="37288" cy="1402292"/>
            </a:xfrm>
            <a:prstGeom prst="rect">
              <a:avLst/>
            </a:prstGeom>
          </p:spPr>
          <p:txBody>
            <a:bodyPr anchor="ctr" rtlCol="false" tIns="50800" lIns="50800" bIns="50800" rIns="50800"/>
            <a:lstStyle/>
            <a:p>
              <a:pPr algn="ctr">
                <a:lnSpc>
                  <a:spcPts val="2659"/>
                </a:lnSpc>
              </a:pPr>
            </a:p>
          </p:txBody>
        </p:sp>
      </p:grpSp>
      <p:pic>
        <p:nvPicPr>
          <p:cNvPr name="Picture 9" id="9"/>
          <p:cNvPicPr>
            <a:picLocks noChangeAspect="true"/>
          </p:cNvPicPr>
          <p:nvPr/>
        </p:nvPicPr>
        <p:blipFill>
          <a:blip r:embed="rId3"/>
          <a:stretch>
            <a:fillRect/>
          </a:stretch>
        </p:blipFill>
        <p:spPr>
          <a:xfrm rot="0">
            <a:off x="-530480" y="269359"/>
            <a:ext cx="6582913" cy="9134958"/>
          </a:xfrm>
          <a:prstGeom prst="rect">
            <a:avLst/>
          </a:prstGeom>
        </p:spPr>
      </p:pic>
      <p:sp>
        <p:nvSpPr>
          <p:cNvPr name="TextBox 10" id="10"/>
          <p:cNvSpPr txBox="true"/>
          <p:nvPr/>
        </p:nvSpPr>
        <p:spPr>
          <a:xfrm rot="0">
            <a:off x="6909252" y="1703399"/>
            <a:ext cx="10350048" cy="8875074"/>
          </a:xfrm>
          <a:prstGeom prst="rect">
            <a:avLst/>
          </a:prstGeom>
        </p:spPr>
        <p:txBody>
          <a:bodyPr anchor="t" rtlCol="false" tIns="0" lIns="0" bIns="0" rIns="0">
            <a:spAutoFit/>
          </a:bodyPr>
          <a:lstStyle/>
          <a:p>
            <a:pPr algn="l">
              <a:lnSpc>
                <a:spcPts val="4287"/>
              </a:lnSpc>
            </a:pPr>
            <a:r>
              <a:rPr lang="en-US" sz="3062">
                <a:solidFill>
                  <a:srgbClr val="000000"/>
                </a:solidFill>
                <a:latin typeface="Poppins"/>
                <a:ea typeface="Poppins"/>
                <a:cs typeface="Poppins"/>
                <a:sym typeface="Poppins"/>
              </a:rPr>
              <a:t>The SQL queries provided facilitate a comprehensive analysis of Walmart's sales data across various dimensions. By retrieving detailed transaction records for specific branches, calculating total sales for each product line, and examining payment methods, we gain valuable insights into sales performance, customer preferences, and financial metrics. For instance, determining gross income by city and assessing average customer ratings by branch allows Walmart to pinpoint high-performing areas and understand customer satisfaction. Additionally, identifying high-value transactions and weekend sales patterns helps in fine-tuning inventory management and marketing strategies.</a:t>
            </a:r>
          </a:p>
          <a:p>
            <a:pPr algn="l">
              <a:lnSpc>
                <a:spcPts val="3307"/>
              </a:lnSpc>
            </a:pPr>
          </a:p>
          <a:p>
            <a:pPr algn="l">
              <a:lnSpc>
                <a:spcPts val="3307"/>
              </a:lnSpc>
            </a:pPr>
          </a:p>
          <a:p>
            <a:pPr algn="l">
              <a:lnSpc>
                <a:spcPts val="3307"/>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83823" y="522370"/>
            <a:ext cx="4957463" cy="738238"/>
          </a:xfrm>
          <a:prstGeom prst="rect">
            <a:avLst/>
          </a:prstGeom>
        </p:spPr>
        <p:txBody>
          <a:bodyPr anchor="t" rtlCol="false" tIns="0" lIns="0" bIns="0" rIns="0">
            <a:spAutoFit/>
          </a:bodyPr>
          <a:lstStyle/>
          <a:p>
            <a:pPr algn="l">
              <a:lnSpc>
                <a:spcPts val="6018"/>
              </a:lnSpc>
              <a:spcBef>
                <a:spcPct val="0"/>
              </a:spcBef>
            </a:pPr>
            <a:r>
              <a:rPr lang="en-US" sz="4298">
                <a:solidFill>
                  <a:srgbClr val="0071BC"/>
                </a:solidFill>
                <a:latin typeface="League Spartan"/>
                <a:ea typeface="League Spartan"/>
                <a:cs typeface="League Spartan"/>
                <a:sym typeface="League Spartan"/>
              </a:rPr>
              <a:t>CONCLUSION</a:t>
            </a:r>
          </a:p>
        </p:txBody>
      </p:sp>
      <p:sp>
        <p:nvSpPr>
          <p:cNvPr name="AutoShape 3" id="3"/>
          <p:cNvSpPr/>
          <p:nvPr/>
        </p:nvSpPr>
        <p:spPr>
          <a:xfrm>
            <a:off x="584894" y="1279658"/>
            <a:ext cx="2618740" cy="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5400000">
            <a:off x="6518609" y="-1482391"/>
            <a:ext cx="5250781" cy="18288000"/>
            <a:chOff x="0" y="0"/>
            <a:chExt cx="1382922" cy="4816593"/>
          </a:xfrm>
        </p:grpSpPr>
        <p:sp>
          <p:nvSpPr>
            <p:cNvPr name="Freeform 5" id="5"/>
            <p:cNvSpPr/>
            <p:nvPr/>
          </p:nvSpPr>
          <p:spPr>
            <a:xfrm flipH="false" flipV="false" rot="0">
              <a:off x="0" y="0"/>
              <a:ext cx="1382922" cy="4816592"/>
            </a:xfrm>
            <a:custGeom>
              <a:avLst/>
              <a:gdLst/>
              <a:ahLst/>
              <a:cxnLst/>
              <a:rect r="r" b="b" t="t" l="l"/>
              <a:pathLst>
                <a:path h="4816592" w="1382922">
                  <a:moveTo>
                    <a:pt x="0" y="0"/>
                  </a:moveTo>
                  <a:lnTo>
                    <a:pt x="1382922" y="0"/>
                  </a:lnTo>
                  <a:lnTo>
                    <a:pt x="1382922" y="4816592"/>
                  </a:lnTo>
                  <a:lnTo>
                    <a:pt x="0" y="4816592"/>
                  </a:lnTo>
                  <a:close/>
                </a:path>
              </a:pathLst>
            </a:custGeom>
            <a:solidFill>
              <a:srgbClr val="041F41"/>
            </a:solidFill>
          </p:spPr>
        </p:sp>
        <p:sp>
          <p:nvSpPr>
            <p:cNvPr name="TextBox 6" id="6"/>
            <p:cNvSpPr txBox="true"/>
            <p:nvPr/>
          </p:nvSpPr>
          <p:spPr>
            <a:xfrm>
              <a:off x="0" y="-47625"/>
              <a:ext cx="1382922" cy="4864218"/>
            </a:xfrm>
            <a:prstGeom prst="rect">
              <a:avLst/>
            </a:prstGeom>
          </p:spPr>
          <p:txBody>
            <a:bodyPr anchor="ctr" rtlCol="false" tIns="50800" lIns="50800" bIns="50800" rIns="50800"/>
            <a:lstStyle/>
            <a:p>
              <a:pPr algn="ctr">
                <a:lnSpc>
                  <a:spcPts val="2659"/>
                </a:lnSpc>
              </a:pPr>
            </a:p>
          </p:txBody>
        </p:sp>
      </p:grpSp>
      <p:grpSp>
        <p:nvGrpSpPr>
          <p:cNvPr name="Group 7" id="7"/>
          <p:cNvGrpSpPr>
            <a:grpSpLocks noChangeAspect="true"/>
          </p:cNvGrpSpPr>
          <p:nvPr/>
        </p:nvGrpSpPr>
        <p:grpSpPr>
          <a:xfrm rot="0">
            <a:off x="11023326" y="953401"/>
            <a:ext cx="6235974" cy="8380198"/>
            <a:chOff x="0" y="0"/>
            <a:chExt cx="3663950" cy="4923790"/>
          </a:xfrm>
        </p:grpSpPr>
        <p:sp>
          <p:nvSpPr>
            <p:cNvPr name="Freeform 8" id="8"/>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51280" t="0" r="-51280" b="0"/>
              </a:stretch>
            </a:blipFill>
          </p:spPr>
        </p:sp>
        <p:sp>
          <p:nvSpPr>
            <p:cNvPr name="Freeform 9" id="9"/>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name="Freeform 10" id="10"/>
          <p:cNvSpPr/>
          <p:nvPr/>
        </p:nvSpPr>
        <p:spPr>
          <a:xfrm flipH="false" flipV="false" rot="0">
            <a:off x="10081966" y="5151870"/>
            <a:ext cx="742206" cy="1002981"/>
          </a:xfrm>
          <a:custGeom>
            <a:avLst/>
            <a:gdLst/>
            <a:ahLst/>
            <a:cxnLst/>
            <a:rect r="r" b="b" t="t" l="l"/>
            <a:pathLst>
              <a:path h="1002981" w="742206">
                <a:moveTo>
                  <a:pt x="0" y="0"/>
                </a:moveTo>
                <a:lnTo>
                  <a:pt x="742206" y="0"/>
                </a:lnTo>
                <a:lnTo>
                  <a:pt x="742206" y="1002982"/>
                </a:lnTo>
                <a:lnTo>
                  <a:pt x="0" y="10029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583823" y="1456908"/>
            <a:ext cx="9821621" cy="3341185"/>
          </a:xfrm>
          <a:prstGeom prst="rect">
            <a:avLst/>
          </a:prstGeom>
        </p:spPr>
        <p:txBody>
          <a:bodyPr anchor="t" rtlCol="false" tIns="0" lIns="0" bIns="0" rIns="0">
            <a:spAutoFit/>
          </a:bodyPr>
          <a:lstStyle/>
          <a:p>
            <a:pPr algn="l">
              <a:lnSpc>
                <a:spcPts val="3790"/>
              </a:lnSpc>
              <a:spcBef>
                <a:spcPct val="0"/>
              </a:spcBef>
            </a:pPr>
            <a:r>
              <a:rPr lang="en-US" sz="2707">
                <a:solidFill>
                  <a:srgbClr val="000000"/>
                </a:solidFill>
                <a:latin typeface="Poppins"/>
                <a:ea typeface="Poppins"/>
                <a:cs typeface="Poppins"/>
                <a:sym typeface="Poppins"/>
              </a:rPr>
              <a:t>The comprehensive analysis of Walmart's sales data reveals critical insights into sales performance and operational efficiency. By examining transaction details across branches and cities, evaluating product line performance, and analyzing customer payment methods and ratings, we gain a nuanced understanding of factors driving revenue and customer satisfaction. </a:t>
            </a:r>
          </a:p>
        </p:txBody>
      </p:sp>
      <p:sp>
        <p:nvSpPr>
          <p:cNvPr name="TextBox 12" id="12"/>
          <p:cNvSpPr txBox="true"/>
          <p:nvPr/>
        </p:nvSpPr>
        <p:spPr>
          <a:xfrm rot="0">
            <a:off x="583823" y="5294745"/>
            <a:ext cx="9821621" cy="4667053"/>
          </a:xfrm>
          <a:prstGeom prst="rect">
            <a:avLst/>
          </a:prstGeom>
        </p:spPr>
        <p:txBody>
          <a:bodyPr anchor="t" rtlCol="false" tIns="0" lIns="0" bIns="0" rIns="0">
            <a:spAutoFit/>
          </a:bodyPr>
          <a:lstStyle/>
          <a:p>
            <a:pPr algn="l">
              <a:lnSpc>
                <a:spcPts val="3685"/>
              </a:lnSpc>
              <a:spcBef>
                <a:spcPct val="0"/>
              </a:spcBef>
            </a:pPr>
            <a:r>
              <a:rPr lang="en-US" sz="2632">
                <a:solidFill>
                  <a:srgbClr val="FFFFFF"/>
                </a:solidFill>
                <a:latin typeface="Poppins"/>
                <a:ea typeface="Poppins"/>
                <a:cs typeface="Poppins"/>
                <a:sym typeface="Poppins"/>
              </a:rPr>
              <a:t>The detailed findings, such as the cumulative gross income by branch and the distribution of COGS by customer type and city, further refine our understanding of profitability and cost management. By leveraging these insights, Walmart can implement targeted strategies to enhance sales, optimize resource allocation, and improve overall customer experience. Ultimately, the analysis not only supports data-driven decision-making but also positions Walmart to adapt to evolving market conditions and drive sustained growth.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499600" cy="10287000"/>
            <a:chOff x="0" y="0"/>
            <a:chExt cx="2501952" cy="2709333"/>
          </a:xfrm>
        </p:grpSpPr>
        <p:sp>
          <p:nvSpPr>
            <p:cNvPr name="Freeform 3" id="3"/>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09446B"/>
            </a:solidFill>
          </p:spPr>
        </p:sp>
        <p:sp>
          <p:nvSpPr>
            <p:cNvPr name="TextBox 4" id="4"/>
            <p:cNvSpPr txBox="true"/>
            <p:nvPr/>
          </p:nvSpPr>
          <p:spPr>
            <a:xfrm>
              <a:off x="0" y="-47625"/>
              <a:ext cx="2501952" cy="275695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20" y="1513871"/>
            <a:ext cx="6417963" cy="738238"/>
          </a:xfrm>
          <a:prstGeom prst="rect">
            <a:avLst/>
          </a:prstGeom>
        </p:spPr>
        <p:txBody>
          <a:bodyPr anchor="t" rtlCol="false" tIns="0" lIns="0" bIns="0" rIns="0">
            <a:spAutoFit/>
          </a:bodyPr>
          <a:lstStyle/>
          <a:p>
            <a:pPr algn="l">
              <a:lnSpc>
                <a:spcPts val="6018"/>
              </a:lnSpc>
              <a:spcBef>
                <a:spcPct val="0"/>
              </a:spcBef>
            </a:pPr>
            <a:r>
              <a:rPr lang="en-US" sz="4298">
                <a:solidFill>
                  <a:srgbClr val="FFFFFF"/>
                </a:solidFill>
                <a:latin typeface="League Spartan"/>
                <a:ea typeface="League Spartan"/>
                <a:cs typeface="League Spartan"/>
                <a:sym typeface="League Spartan"/>
              </a:rPr>
              <a:t>CONTENTS</a:t>
            </a:r>
          </a:p>
        </p:txBody>
      </p:sp>
      <p:sp>
        <p:nvSpPr>
          <p:cNvPr name="AutoShape 6" id="6"/>
          <p:cNvSpPr/>
          <p:nvPr/>
        </p:nvSpPr>
        <p:spPr>
          <a:xfrm flipV="true">
            <a:off x="1029792" y="2233059"/>
            <a:ext cx="5761990" cy="19050"/>
          </a:xfrm>
          <a:prstGeom prst="line">
            <a:avLst/>
          </a:prstGeom>
          <a:ln cap="flat" w="38100">
            <a:solidFill>
              <a:srgbClr val="FFFFFF"/>
            </a:solidFill>
            <a:prstDash val="solid"/>
            <a:headEnd type="none" len="sm" w="sm"/>
            <a:tailEnd type="none" len="sm" w="sm"/>
          </a:ln>
        </p:spPr>
      </p:sp>
      <p:grpSp>
        <p:nvGrpSpPr>
          <p:cNvPr name="Group 7" id="7"/>
          <p:cNvGrpSpPr>
            <a:grpSpLocks noChangeAspect="true"/>
          </p:cNvGrpSpPr>
          <p:nvPr/>
        </p:nvGrpSpPr>
        <p:grpSpPr>
          <a:xfrm rot="0">
            <a:off x="9912970" y="1209088"/>
            <a:ext cx="7618923" cy="7868824"/>
            <a:chOff x="0" y="0"/>
            <a:chExt cx="6350000" cy="6558280"/>
          </a:xfrm>
        </p:grpSpPr>
        <p:sp>
          <p:nvSpPr>
            <p:cNvPr name="Freeform 8" id="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27480" t="0" r="-27480" b="0"/>
              </a:stretch>
            </a:blipFill>
          </p:spPr>
        </p:sp>
        <p:sp>
          <p:nvSpPr>
            <p:cNvPr name="Freeform 9" id="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name="TextBox 10" id="10"/>
          <p:cNvSpPr txBox="true"/>
          <p:nvPr/>
        </p:nvSpPr>
        <p:spPr>
          <a:xfrm rot="0">
            <a:off x="1028720" y="2725182"/>
            <a:ext cx="5763061" cy="5575905"/>
          </a:xfrm>
          <a:prstGeom prst="rect">
            <a:avLst/>
          </a:prstGeom>
        </p:spPr>
        <p:txBody>
          <a:bodyPr anchor="t" rtlCol="false" tIns="0" lIns="0" bIns="0" rIns="0">
            <a:spAutoFit/>
          </a:bodyPr>
          <a:lstStyle/>
          <a:p>
            <a:pPr algn="l" marL="744573" indent="-372287" lvl="1">
              <a:lnSpc>
                <a:spcPts val="7483"/>
              </a:lnSpc>
              <a:buFont typeface="Arial"/>
              <a:buChar char="•"/>
            </a:pPr>
            <a:r>
              <a:rPr lang="en-US" sz="3448">
                <a:solidFill>
                  <a:srgbClr val="FFFFFF"/>
                </a:solidFill>
                <a:latin typeface="Poppins"/>
                <a:ea typeface="Poppins"/>
                <a:cs typeface="Poppins"/>
                <a:sym typeface="Poppins"/>
              </a:rPr>
              <a:t>Introduction</a:t>
            </a:r>
          </a:p>
          <a:p>
            <a:pPr algn="l" marL="744573" indent="-372287" lvl="1">
              <a:lnSpc>
                <a:spcPts val="7483"/>
              </a:lnSpc>
              <a:buFont typeface="Arial"/>
              <a:buChar char="•"/>
            </a:pPr>
            <a:r>
              <a:rPr lang="en-US" sz="3448">
                <a:solidFill>
                  <a:srgbClr val="FFFFFF"/>
                </a:solidFill>
                <a:latin typeface="Poppins"/>
                <a:ea typeface="Poppins"/>
                <a:cs typeface="Poppins"/>
                <a:sym typeface="Poppins"/>
              </a:rPr>
              <a:t>Project Overview</a:t>
            </a:r>
          </a:p>
          <a:p>
            <a:pPr algn="l" marL="744573" indent="-372287" lvl="1">
              <a:lnSpc>
                <a:spcPts val="7483"/>
              </a:lnSpc>
              <a:buFont typeface="Arial"/>
              <a:buChar char="•"/>
            </a:pPr>
            <a:r>
              <a:rPr lang="en-US" sz="3448">
                <a:solidFill>
                  <a:srgbClr val="FFFFFF"/>
                </a:solidFill>
                <a:latin typeface="Poppins"/>
                <a:ea typeface="Poppins"/>
                <a:cs typeface="Poppins"/>
                <a:sym typeface="Poppins"/>
              </a:rPr>
              <a:t>DataSet Overview</a:t>
            </a:r>
          </a:p>
          <a:p>
            <a:pPr algn="l" marL="744573" indent="-372287" lvl="1">
              <a:lnSpc>
                <a:spcPts val="7483"/>
              </a:lnSpc>
              <a:buFont typeface="Arial"/>
              <a:buChar char="•"/>
            </a:pPr>
            <a:r>
              <a:rPr lang="en-US" sz="3448">
                <a:solidFill>
                  <a:srgbClr val="FFFFFF"/>
                </a:solidFill>
                <a:latin typeface="Poppins"/>
                <a:ea typeface="Poppins"/>
                <a:cs typeface="Poppins"/>
                <a:sym typeface="Poppins"/>
              </a:rPr>
              <a:t>Analysis and Insights</a:t>
            </a:r>
          </a:p>
          <a:p>
            <a:pPr algn="l" marL="744573" indent="-372287" lvl="1">
              <a:lnSpc>
                <a:spcPts val="7483"/>
              </a:lnSpc>
              <a:buFont typeface="Arial"/>
              <a:buChar char="•"/>
            </a:pPr>
            <a:r>
              <a:rPr lang="en-US" sz="3448">
                <a:solidFill>
                  <a:srgbClr val="FFFFFF"/>
                </a:solidFill>
                <a:latin typeface="Poppins"/>
                <a:ea typeface="Poppins"/>
                <a:cs typeface="Poppins"/>
                <a:sym typeface="Poppins"/>
              </a:rPr>
              <a:t>Findings</a:t>
            </a:r>
          </a:p>
          <a:p>
            <a:pPr algn="l" marL="744573" indent="-372287" lvl="1">
              <a:lnSpc>
                <a:spcPts val="7483"/>
              </a:lnSpc>
              <a:buFont typeface="Arial"/>
              <a:buChar char="•"/>
            </a:pPr>
            <a:r>
              <a:rPr lang="en-US" sz="3448">
                <a:solidFill>
                  <a:srgbClr val="FFFFFF"/>
                </a:solidFill>
                <a:latin typeface="Poppins"/>
                <a:ea typeface="Poppins"/>
                <a:cs typeface="Poppins"/>
                <a:sym typeface="Poppins"/>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AutoShape 3" id="3"/>
          <p:cNvSpPr/>
          <p:nvPr/>
        </p:nvSpPr>
        <p:spPr>
          <a:xfrm>
            <a:off x="4186537" y="1461985"/>
            <a:ext cx="2618740" cy="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041F41"/>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7" id="7"/>
          <p:cNvGrpSpPr>
            <a:grpSpLocks noChangeAspect="true"/>
          </p:cNvGrpSpPr>
          <p:nvPr/>
        </p:nvGrpSpPr>
        <p:grpSpPr>
          <a:xfrm rot="0">
            <a:off x="11037253" y="1116529"/>
            <a:ext cx="5993196" cy="8053941"/>
            <a:chOff x="0" y="0"/>
            <a:chExt cx="3663950" cy="4923790"/>
          </a:xfrm>
        </p:grpSpPr>
        <p:sp>
          <p:nvSpPr>
            <p:cNvPr name="Freeform 8" id="8"/>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17477" t="0" r="-17477" b="0"/>
              </a:stretch>
            </a:blipFill>
          </p:spPr>
        </p:sp>
        <p:sp>
          <p:nvSpPr>
            <p:cNvPr name="Freeform 9" id="9"/>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sp>
        <p:nvSpPr>
          <p:cNvPr name="Freeform 10" id="10"/>
          <p:cNvSpPr/>
          <p:nvPr/>
        </p:nvSpPr>
        <p:spPr>
          <a:xfrm flipH="false" flipV="false" rot="0">
            <a:off x="3387126" y="9704545"/>
            <a:ext cx="1438742" cy="359686"/>
          </a:xfrm>
          <a:custGeom>
            <a:avLst/>
            <a:gdLst/>
            <a:ahLst/>
            <a:cxnLst/>
            <a:rect r="r" b="b" t="t" l="l"/>
            <a:pathLst>
              <a:path h="359686" w="1438742">
                <a:moveTo>
                  <a:pt x="0" y="0"/>
                </a:moveTo>
                <a:lnTo>
                  <a:pt x="1438742" y="0"/>
                </a:lnTo>
                <a:lnTo>
                  <a:pt x="1438742" y="359685"/>
                </a:lnTo>
                <a:lnTo>
                  <a:pt x="0" y="3596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4186537" y="704399"/>
            <a:ext cx="4957463" cy="738537"/>
          </a:xfrm>
          <a:prstGeom prst="rect">
            <a:avLst/>
          </a:prstGeom>
        </p:spPr>
        <p:txBody>
          <a:bodyPr anchor="t" rtlCol="false" tIns="0" lIns="0" bIns="0" rIns="0">
            <a:spAutoFit/>
          </a:bodyPr>
          <a:lstStyle/>
          <a:p>
            <a:pPr algn="l">
              <a:lnSpc>
                <a:spcPts val="6018"/>
              </a:lnSpc>
              <a:spcBef>
                <a:spcPct val="0"/>
              </a:spcBef>
            </a:pPr>
            <a:r>
              <a:rPr lang="en-US" sz="4298">
                <a:solidFill>
                  <a:srgbClr val="2D8BBA"/>
                </a:solidFill>
                <a:latin typeface="League Spartan"/>
                <a:ea typeface="League Spartan"/>
                <a:cs typeface="League Spartan"/>
                <a:sym typeface="League Spartan"/>
              </a:rPr>
              <a:t>INTRODUCTION</a:t>
            </a:r>
          </a:p>
        </p:txBody>
      </p:sp>
      <p:sp>
        <p:nvSpPr>
          <p:cNvPr name="TextBox 12" id="12"/>
          <p:cNvSpPr txBox="true"/>
          <p:nvPr/>
        </p:nvSpPr>
        <p:spPr>
          <a:xfrm rot="0">
            <a:off x="3295333" y="1868330"/>
            <a:ext cx="7532686" cy="3275170"/>
          </a:xfrm>
          <a:prstGeom prst="rect">
            <a:avLst/>
          </a:prstGeom>
        </p:spPr>
        <p:txBody>
          <a:bodyPr anchor="t" rtlCol="false" tIns="0" lIns="0" bIns="0" rIns="0">
            <a:spAutoFit/>
          </a:bodyPr>
          <a:lstStyle/>
          <a:p>
            <a:pPr algn="l">
              <a:lnSpc>
                <a:spcPts val="3228"/>
              </a:lnSpc>
              <a:spcBef>
                <a:spcPct val="0"/>
              </a:spcBef>
            </a:pPr>
            <a:r>
              <a:rPr lang="en-US" sz="2306">
                <a:solidFill>
                  <a:srgbClr val="000000"/>
                </a:solidFill>
                <a:latin typeface="Poppins"/>
                <a:ea typeface="Poppins"/>
                <a:cs typeface="Poppins"/>
                <a:sym typeface="Poppins"/>
              </a:rPr>
              <a:t>Walmart Inc. is a global retail giant founded in 1962 by Sam Walton. Headquartered in Bentonville, Arkansas, Walmart operates a chain of hypermarkets, discount department stores, and grocery stores. It is one of the largest and most recognized retail brands in the world, with over 10,000 stores across more than 20 countries and a workforce exceeding 2 million associates.</a:t>
            </a:r>
          </a:p>
        </p:txBody>
      </p:sp>
      <p:sp>
        <p:nvSpPr>
          <p:cNvPr name="TextBox 13" id="13"/>
          <p:cNvSpPr txBox="true"/>
          <p:nvPr/>
        </p:nvSpPr>
        <p:spPr>
          <a:xfrm rot="0">
            <a:off x="3387126" y="5572125"/>
            <a:ext cx="7349101" cy="3684745"/>
          </a:xfrm>
          <a:prstGeom prst="rect">
            <a:avLst/>
          </a:prstGeom>
        </p:spPr>
        <p:txBody>
          <a:bodyPr anchor="t" rtlCol="false" tIns="0" lIns="0" bIns="0" rIns="0">
            <a:spAutoFit/>
          </a:bodyPr>
          <a:lstStyle/>
          <a:p>
            <a:pPr algn="l">
              <a:lnSpc>
                <a:spcPts val="3228"/>
              </a:lnSpc>
              <a:spcBef>
                <a:spcPct val="0"/>
              </a:spcBef>
            </a:pPr>
            <a:r>
              <a:rPr lang="en-US" sz="2306">
                <a:solidFill>
                  <a:srgbClr val="000000"/>
                </a:solidFill>
                <a:latin typeface="Poppins"/>
                <a:ea typeface="Poppins"/>
                <a:cs typeface="Poppins"/>
                <a:sym typeface="Poppins"/>
              </a:rPr>
              <a:t>Walmart is renowned for its commitment to providing a wide range of products at competitive prices, serving millions of customers daily. The company's extensive supply chain and innovative use of technology enable it to maintain its position as a leader in the retail sector. Walmart's mission is to save people money and help them live better by offering high-quality products and services at affordable prices.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1533899" y="441232"/>
            <a:ext cx="6754101" cy="9593845"/>
          </a:xfrm>
          <a:custGeom>
            <a:avLst/>
            <a:gdLst/>
            <a:ahLst/>
            <a:cxnLst/>
            <a:rect r="r" b="b" t="t" l="l"/>
            <a:pathLst>
              <a:path h="9593845" w="6754101">
                <a:moveTo>
                  <a:pt x="0" y="0"/>
                </a:moveTo>
                <a:lnTo>
                  <a:pt x="6754101" y="0"/>
                </a:lnTo>
                <a:lnTo>
                  <a:pt x="6754101" y="9593846"/>
                </a:lnTo>
                <a:lnTo>
                  <a:pt x="0" y="9593846"/>
                </a:lnTo>
                <a:lnTo>
                  <a:pt x="0" y="0"/>
                </a:lnTo>
                <a:close/>
              </a:path>
            </a:pathLst>
          </a:custGeom>
          <a:blipFill>
            <a:blip r:embed="rId3"/>
            <a:stretch>
              <a:fillRect l="-54646" t="0" r="-82094" b="0"/>
            </a:stretch>
          </a:blipFill>
        </p:spPr>
      </p:sp>
      <p:grpSp>
        <p:nvGrpSpPr>
          <p:cNvPr name="Group 4" id="4"/>
          <p:cNvGrpSpPr/>
          <p:nvPr/>
        </p:nvGrpSpPr>
        <p:grpSpPr>
          <a:xfrm rot="0">
            <a:off x="866271" y="441232"/>
            <a:ext cx="4958534" cy="1251984"/>
            <a:chOff x="0" y="0"/>
            <a:chExt cx="6611379" cy="1669312"/>
          </a:xfrm>
        </p:grpSpPr>
        <p:sp>
          <p:nvSpPr>
            <p:cNvPr name="TextBox 5" id="5"/>
            <p:cNvSpPr txBox="true"/>
            <p:nvPr/>
          </p:nvSpPr>
          <p:spPr>
            <a:xfrm rot="0">
              <a:off x="1429" y="650070"/>
              <a:ext cx="6609950" cy="955742"/>
            </a:xfrm>
            <a:prstGeom prst="rect">
              <a:avLst/>
            </a:prstGeom>
          </p:spPr>
          <p:txBody>
            <a:bodyPr anchor="t" rtlCol="false" tIns="0" lIns="0" bIns="0" rIns="0">
              <a:spAutoFit/>
            </a:bodyPr>
            <a:lstStyle/>
            <a:p>
              <a:pPr algn="l">
                <a:lnSpc>
                  <a:spcPts val="6018"/>
                </a:lnSpc>
                <a:spcBef>
                  <a:spcPct val="0"/>
                </a:spcBef>
              </a:pPr>
              <a:r>
                <a:rPr lang="en-US" sz="4298">
                  <a:solidFill>
                    <a:srgbClr val="0071BC"/>
                  </a:solidFill>
                  <a:latin typeface="League Spartan"/>
                  <a:ea typeface="League Spartan"/>
                  <a:cs typeface="League Spartan"/>
                  <a:sym typeface="League Spartan"/>
                </a:rPr>
                <a:t>OVERVIEW</a:t>
              </a:r>
            </a:p>
          </p:txBody>
        </p:sp>
        <p:sp>
          <p:nvSpPr>
            <p:cNvPr name="AutoShape 6" id="6"/>
            <p:cNvSpPr/>
            <p:nvPr/>
          </p:nvSpPr>
          <p:spPr>
            <a:xfrm flipH="true">
              <a:off x="1429" y="1544155"/>
              <a:ext cx="0" cy="0"/>
            </a:xfrm>
            <a:prstGeom prst="line">
              <a:avLst/>
            </a:prstGeom>
            <a:ln cap="flat" w="25400">
              <a:solidFill>
                <a:srgbClr val="000000"/>
              </a:solidFill>
              <a:prstDash val="solid"/>
              <a:headEnd type="none" len="sm" w="sm"/>
              <a:tailEnd type="none" len="sm" w="sm"/>
            </a:ln>
          </p:spPr>
        </p:sp>
        <p:sp>
          <p:nvSpPr>
            <p:cNvPr name="AutoShape 7" id="7"/>
            <p:cNvSpPr/>
            <p:nvPr/>
          </p:nvSpPr>
          <p:spPr>
            <a:xfrm>
              <a:off x="2857" y="1643912"/>
              <a:ext cx="3491653" cy="0"/>
            </a:xfrm>
            <a:prstGeom prst="line">
              <a:avLst/>
            </a:prstGeom>
            <a:ln cap="flat" w="50800">
              <a:solidFill>
                <a:srgbClr val="000000"/>
              </a:solidFill>
              <a:prstDash val="solid"/>
              <a:headEnd type="none" len="sm" w="sm"/>
              <a:tailEnd type="none" len="sm" w="sm"/>
            </a:ln>
          </p:spPr>
        </p:sp>
        <p:sp>
          <p:nvSpPr>
            <p:cNvPr name="TextBox 8" id="8"/>
            <p:cNvSpPr txBox="true"/>
            <p:nvPr/>
          </p:nvSpPr>
          <p:spPr>
            <a:xfrm rot="0">
              <a:off x="1429" y="-76200"/>
              <a:ext cx="4341026" cy="811995"/>
            </a:xfrm>
            <a:prstGeom prst="rect">
              <a:avLst/>
            </a:prstGeom>
          </p:spPr>
          <p:txBody>
            <a:bodyPr anchor="t" rtlCol="false" tIns="0" lIns="0" bIns="0" rIns="0">
              <a:spAutoFit/>
            </a:bodyPr>
            <a:lstStyle/>
            <a:p>
              <a:pPr algn="l">
                <a:lnSpc>
                  <a:spcPts val="5080"/>
                </a:lnSpc>
                <a:spcBef>
                  <a:spcPct val="0"/>
                </a:spcBef>
              </a:pPr>
              <a:r>
                <a:rPr lang="en-US" sz="3629">
                  <a:solidFill>
                    <a:srgbClr val="000000"/>
                  </a:solidFill>
                  <a:latin typeface="Lato Bold"/>
                  <a:ea typeface="Lato Bold"/>
                  <a:cs typeface="Lato Bold"/>
                  <a:sym typeface="Lato Bold"/>
                </a:rPr>
                <a:t>PROJECT</a:t>
              </a:r>
            </a:p>
          </p:txBody>
        </p:sp>
      </p:grpSp>
      <p:sp>
        <p:nvSpPr>
          <p:cNvPr name="TextBox 9" id="9"/>
          <p:cNvSpPr txBox="true"/>
          <p:nvPr/>
        </p:nvSpPr>
        <p:spPr>
          <a:xfrm rot="0">
            <a:off x="806729" y="1865397"/>
            <a:ext cx="10036152" cy="4364815"/>
          </a:xfrm>
          <a:prstGeom prst="rect">
            <a:avLst/>
          </a:prstGeom>
        </p:spPr>
        <p:txBody>
          <a:bodyPr anchor="t" rtlCol="false" tIns="0" lIns="0" bIns="0" rIns="0">
            <a:spAutoFit/>
          </a:bodyPr>
          <a:lstStyle/>
          <a:p>
            <a:pPr algn="just">
              <a:lnSpc>
                <a:spcPts val="3476"/>
              </a:lnSpc>
              <a:spcBef>
                <a:spcPct val="0"/>
              </a:spcBef>
            </a:pPr>
            <a:r>
              <a:rPr lang="en-US" sz="2482">
                <a:solidFill>
                  <a:srgbClr val="000000"/>
                </a:solidFill>
                <a:latin typeface="Poppins"/>
                <a:ea typeface="Poppins"/>
                <a:cs typeface="Poppins"/>
                <a:sym typeface="Poppins"/>
              </a:rPr>
              <a:t>The Walmart Sales Analysis project aims to leverage SQL to extract and analyze sales data, uncovering valuable insights into the company's performance. By focusing on key metrics such as sales trends, product wise performance, and payment methods, this project seeks to provide a comprehensive understanding of sales dynamics. The analysis involves querying data from various sources to identify patterns and trends over time. This approach enables Walmart to make informed decisions about inventory management, marketing strategies, and store operations.</a:t>
            </a:r>
          </a:p>
        </p:txBody>
      </p:sp>
      <p:sp>
        <p:nvSpPr>
          <p:cNvPr name="TextBox 10" id="10"/>
          <p:cNvSpPr txBox="true"/>
          <p:nvPr/>
        </p:nvSpPr>
        <p:spPr>
          <a:xfrm rot="0">
            <a:off x="806729" y="6659298"/>
            <a:ext cx="10036152" cy="3497455"/>
          </a:xfrm>
          <a:prstGeom prst="rect">
            <a:avLst/>
          </a:prstGeom>
        </p:spPr>
        <p:txBody>
          <a:bodyPr anchor="t" rtlCol="false" tIns="0" lIns="0" bIns="0" rIns="0">
            <a:spAutoFit/>
          </a:bodyPr>
          <a:lstStyle/>
          <a:p>
            <a:pPr algn="just">
              <a:lnSpc>
                <a:spcPts val="3481"/>
              </a:lnSpc>
              <a:spcBef>
                <a:spcPct val="0"/>
              </a:spcBef>
            </a:pPr>
            <a:r>
              <a:rPr lang="en-US" sz="2486">
                <a:solidFill>
                  <a:srgbClr val="000000"/>
                </a:solidFill>
                <a:latin typeface="Poppins"/>
                <a:ea typeface="Poppins"/>
                <a:cs typeface="Poppins"/>
                <a:sym typeface="Poppins"/>
              </a:rPr>
              <a:t>Through the use of SQL, the project will generate reports on monthly sales trends, departmental contributions, and store performance. The insights derived from these analyses will help Walmart optimize its inventory, tailor promotions to specific departments and stores, and strategically plan store placements. Ultimately, the goal is to support data-driven decision-making that enhances overall business performance and customer satisfaction.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5400000">
            <a:off x="9051925" y="-3908425"/>
            <a:ext cx="184150" cy="18288000"/>
            <a:chOff x="0" y="0"/>
            <a:chExt cx="48500" cy="4816593"/>
          </a:xfrm>
        </p:grpSpPr>
        <p:sp>
          <p:nvSpPr>
            <p:cNvPr name="Freeform 4" id="4"/>
            <p:cNvSpPr/>
            <p:nvPr/>
          </p:nvSpPr>
          <p:spPr>
            <a:xfrm flipH="false" flipV="false" rot="0">
              <a:off x="0" y="0"/>
              <a:ext cx="48500" cy="4816592"/>
            </a:xfrm>
            <a:custGeom>
              <a:avLst/>
              <a:gdLst/>
              <a:ahLst/>
              <a:cxnLst/>
              <a:rect r="r" b="b" t="t" l="l"/>
              <a:pathLst>
                <a:path h="4816592" w="48500">
                  <a:moveTo>
                    <a:pt x="0" y="0"/>
                  </a:moveTo>
                  <a:lnTo>
                    <a:pt x="48500" y="0"/>
                  </a:lnTo>
                  <a:lnTo>
                    <a:pt x="48500" y="4816592"/>
                  </a:lnTo>
                  <a:lnTo>
                    <a:pt x="0" y="4816592"/>
                  </a:lnTo>
                  <a:close/>
                </a:path>
              </a:pathLst>
            </a:custGeom>
            <a:solidFill>
              <a:srgbClr val="2D8BBA"/>
            </a:solidFill>
          </p:spPr>
        </p:sp>
        <p:sp>
          <p:nvSpPr>
            <p:cNvPr name="TextBox 5" id="5"/>
            <p:cNvSpPr txBox="true"/>
            <p:nvPr/>
          </p:nvSpPr>
          <p:spPr>
            <a:xfrm>
              <a:off x="0" y="-47625"/>
              <a:ext cx="48500" cy="486421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462312"/>
            <a:ext cx="4957463" cy="1242459"/>
            <a:chOff x="0" y="0"/>
            <a:chExt cx="6609950" cy="1656612"/>
          </a:xfrm>
        </p:grpSpPr>
        <p:sp>
          <p:nvSpPr>
            <p:cNvPr name="TextBox 7" id="7"/>
            <p:cNvSpPr txBox="true"/>
            <p:nvPr/>
          </p:nvSpPr>
          <p:spPr>
            <a:xfrm rot="0">
              <a:off x="0" y="-76200"/>
              <a:ext cx="4341026" cy="811995"/>
            </a:xfrm>
            <a:prstGeom prst="rect">
              <a:avLst/>
            </a:prstGeom>
          </p:spPr>
          <p:txBody>
            <a:bodyPr anchor="t" rtlCol="false" tIns="0" lIns="0" bIns="0" rIns="0">
              <a:spAutoFit/>
            </a:bodyPr>
            <a:lstStyle/>
            <a:p>
              <a:pPr algn="l">
                <a:lnSpc>
                  <a:spcPts val="5080"/>
                </a:lnSpc>
                <a:spcBef>
                  <a:spcPct val="0"/>
                </a:spcBef>
              </a:pPr>
              <a:r>
                <a:rPr lang="en-US" sz="3629">
                  <a:solidFill>
                    <a:srgbClr val="000000"/>
                  </a:solidFill>
                  <a:latin typeface="Lato Bold"/>
                  <a:ea typeface="Lato Bold"/>
                  <a:cs typeface="Lato Bold"/>
                  <a:sym typeface="Lato Bold"/>
                </a:rPr>
                <a:t>DATASET</a:t>
              </a:r>
            </a:p>
          </p:txBody>
        </p:sp>
        <p:sp>
          <p:nvSpPr>
            <p:cNvPr name="TextBox 8" id="8"/>
            <p:cNvSpPr txBox="true"/>
            <p:nvPr/>
          </p:nvSpPr>
          <p:spPr>
            <a:xfrm rot="0">
              <a:off x="0" y="650070"/>
              <a:ext cx="6609950" cy="955742"/>
            </a:xfrm>
            <a:prstGeom prst="rect">
              <a:avLst/>
            </a:prstGeom>
          </p:spPr>
          <p:txBody>
            <a:bodyPr anchor="t" rtlCol="false" tIns="0" lIns="0" bIns="0" rIns="0">
              <a:spAutoFit/>
            </a:bodyPr>
            <a:lstStyle/>
            <a:p>
              <a:pPr algn="l">
                <a:lnSpc>
                  <a:spcPts val="6018"/>
                </a:lnSpc>
                <a:spcBef>
                  <a:spcPct val="0"/>
                </a:spcBef>
              </a:pPr>
              <a:r>
                <a:rPr lang="en-US" sz="4298">
                  <a:solidFill>
                    <a:srgbClr val="09446B"/>
                  </a:solidFill>
                  <a:latin typeface="League Spartan"/>
                  <a:ea typeface="League Spartan"/>
                  <a:cs typeface="League Spartan"/>
                  <a:sym typeface="League Spartan"/>
                </a:rPr>
                <a:t>OVERVIEW</a:t>
              </a:r>
            </a:p>
          </p:txBody>
        </p:sp>
        <p:sp>
          <p:nvSpPr>
            <p:cNvPr name="AutoShape 9" id="9"/>
            <p:cNvSpPr/>
            <p:nvPr/>
          </p:nvSpPr>
          <p:spPr>
            <a:xfrm>
              <a:off x="1429" y="1631212"/>
              <a:ext cx="3491653" cy="0"/>
            </a:xfrm>
            <a:prstGeom prst="line">
              <a:avLst/>
            </a:prstGeom>
            <a:ln cap="flat" w="50800">
              <a:solidFill>
                <a:srgbClr val="000000"/>
              </a:solidFill>
              <a:prstDash val="solid"/>
              <a:headEnd type="none" len="sm" w="sm"/>
              <a:tailEnd type="none" len="sm" w="sm"/>
            </a:ln>
          </p:spPr>
        </p:sp>
      </p:grpSp>
      <p:grpSp>
        <p:nvGrpSpPr>
          <p:cNvPr name="Group 10" id="10"/>
          <p:cNvGrpSpPr/>
          <p:nvPr/>
        </p:nvGrpSpPr>
        <p:grpSpPr>
          <a:xfrm rot="0">
            <a:off x="9719951" y="462312"/>
            <a:ext cx="6850188" cy="4000074"/>
            <a:chOff x="0" y="0"/>
            <a:chExt cx="11289030" cy="6592076"/>
          </a:xfrm>
        </p:grpSpPr>
        <p:sp>
          <p:nvSpPr>
            <p:cNvPr name="Freeform 11" id="11"/>
            <p:cNvSpPr/>
            <p:nvPr/>
          </p:nvSpPr>
          <p:spPr>
            <a:xfrm flipH="false" flipV="false" rot="0">
              <a:off x="0" y="0"/>
              <a:ext cx="11287760" cy="6592076"/>
            </a:xfrm>
            <a:custGeom>
              <a:avLst/>
              <a:gdLst/>
              <a:ahLst/>
              <a:cxnLst/>
              <a:rect r="r" b="b" t="t" l="l"/>
              <a:pathLst>
                <a:path h="6592076" w="11287760">
                  <a:moveTo>
                    <a:pt x="0" y="6046252"/>
                  </a:moveTo>
                  <a:lnTo>
                    <a:pt x="0" y="545824"/>
                  </a:lnTo>
                  <a:cubicBezTo>
                    <a:pt x="0" y="243907"/>
                    <a:pt x="234950" y="0"/>
                    <a:pt x="525780" y="0"/>
                  </a:cubicBezTo>
                  <a:lnTo>
                    <a:pt x="10761980" y="0"/>
                  </a:lnTo>
                  <a:cubicBezTo>
                    <a:pt x="11052810" y="0"/>
                    <a:pt x="11287760" y="243907"/>
                    <a:pt x="11287760" y="545824"/>
                  </a:cubicBezTo>
                  <a:lnTo>
                    <a:pt x="11287760" y="6044933"/>
                  </a:lnTo>
                  <a:cubicBezTo>
                    <a:pt x="11287760" y="6346850"/>
                    <a:pt x="11052810" y="6590757"/>
                    <a:pt x="10761980" y="6590757"/>
                  </a:cubicBezTo>
                  <a:lnTo>
                    <a:pt x="525780" y="6590757"/>
                  </a:lnTo>
                  <a:cubicBezTo>
                    <a:pt x="236220" y="6592076"/>
                    <a:pt x="0" y="6348169"/>
                    <a:pt x="0" y="6046252"/>
                  </a:cubicBezTo>
                  <a:close/>
                </a:path>
              </a:pathLst>
            </a:custGeom>
            <a:blipFill>
              <a:blip r:embed="rId3"/>
              <a:stretch>
                <a:fillRect l="0" t="-14819" r="0" b="-56446"/>
              </a:stretch>
            </a:blipFill>
          </p:spPr>
        </p:sp>
      </p:grpSp>
      <p:grpSp>
        <p:nvGrpSpPr>
          <p:cNvPr name="Group 12" id="12"/>
          <p:cNvGrpSpPr/>
          <p:nvPr/>
        </p:nvGrpSpPr>
        <p:grpSpPr>
          <a:xfrm rot="0">
            <a:off x="1028700" y="5889625"/>
            <a:ext cx="6850188" cy="3853183"/>
            <a:chOff x="0" y="0"/>
            <a:chExt cx="11289030" cy="6350000"/>
          </a:xfrm>
        </p:grpSpPr>
        <p:sp>
          <p:nvSpPr>
            <p:cNvPr name="Freeform 13" id="13"/>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l="0" t="-9265" r="0" b="-9265"/>
              </a:stretch>
            </a:blipFill>
          </p:spPr>
        </p:sp>
      </p:grpSp>
      <p:sp>
        <p:nvSpPr>
          <p:cNvPr name="Freeform 14" id="14"/>
          <p:cNvSpPr/>
          <p:nvPr/>
        </p:nvSpPr>
        <p:spPr>
          <a:xfrm flipH="false" flipV="false" rot="0">
            <a:off x="17062941" y="6901229"/>
            <a:ext cx="392717" cy="1565177"/>
          </a:xfrm>
          <a:custGeom>
            <a:avLst/>
            <a:gdLst/>
            <a:ahLst/>
            <a:cxnLst/>
            <a:rect r="r" b="b" t="t" l="l"/>
            <a:pathLst>
              <a:path h="1565177" w="392717">
                <a:moveTo>
                  <a:pt x="0" y="0"/>
                </a:moveTo>
                <a:lnTo>
                  <a:pt x="392718" y="0"/>
                </a:lnTo>
                <a:lnTo>
                  <a:pt x="392718" y="1565177"/>
                </a:lnTo>
                <a:lnTo>
                  <a:pt x="0" y="15651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8985741" y="1704771"/>
            <a:ext cx="392717" cy="1565177"/>
          </a:xfrm>
          <a:custGeom>
            <a:avLst/>
            <a:gdLst/>
            <a:ahLst/>
            <a:cxnLst/>
            <a:rect r="r" b="b" t="t" l="l"/>
            <a:pathLst>
              <a:path h="1565177" w="392717">
                <a:moveTo>
                  <a:pt x="0" y="0"/>
                </a:moveTo>
                <a:lnTo>
                  <a:pt x="392718" y="0"/>
                </a:lnTo>
                <a:lnTo>
                  <a:pt x="392718" y="1565177"/>
                </a:lnTo>
                <a:lnTo>
                  <a:pt x="0" y="15651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776134" y="1379188"/>
            <a:ext cx="8257233" cy="3580162"/>
          </a:xfrm>
          <a:prstGeom prst="rect">
            <a:avLst/>
          </a:prstGeom>
        </p:spPr>
        <p:txBody>
          <a:bodyPr anchor="t" rtlCol="false" tIns="0" lIns="0" bIns="0" rIns="0">
            <a:spAutoFit/>
          </a:bodyPr>
          <a:lstStyle/>
          <a:p>
            <a:pPr algn="l">
              <a:lnSpc>
                <a:spcPts val="3148"/>
              </a:lnSpc>
            </a:pPr>
          </a:p>
          <a:p>
            <a:pPr algn="l">
              <a:lnSpc>
                <a:spcPts val="3148"/>
              </a:lnSpc>
            </a:pPr>
            <a:r>
              <a:rPr lang="en-US" sz="2248">
                <a:solidFill>
                  <a:srgbClr val="000000"/>
                </a:solidFill>
                <a:latin typeface="Poppins"/>
                <a:ea typeface="Poppins"/>
                <a:cs typeface="Poppins"/>
                <a:sym typeface="Poppins"/>
              </a:rPr>
              <a:t>• </a:t>
            </a:r>
            <a:r>
              <a:rPr lang="en-US" sz="2248">
                <a:solidFill>
                  <a:srgbClr val="000000"/>
                </a:solidFill>
                <a:latin typeface="Poppins Bold"/>
                <a:ea typeface="Poppins Bold"/>
                <a:cs typeface="Poppins Bold"/>
                <a:sym typeface="Poppins Bold"/>
              </a:rPr>
              <a:t>Invoice_ID</a:t>
            </a:r>
            <a:r>
              <a:rPr lang="en-US" sz="2248">
                <a:solidFill>
                  <a:srgbClr val="000000"/>
                </a:solidFill>
                <a:latin typeface="Poppins"/>
                <a:ea typeface="Poppins"/>
                <a:cs typeface="Poppins"/>
                <a:sym typeface="Poppins"/>
              </a:rPr>
              <a:t>: Unique identifier for each invoice.</a:t>
            </a:r>
          </a:p>
          <a:p>
            <a:pPr algn="l">
              <a:lnSpc>
                <a:spcPts val="3148"/>
              </a:lnSpc>
            </a:pPr>
            <a:r>
              <a:rPr lang="en-US" sz="2248">
                <a:solidFill>
                  <a:srgbClr val="000000"/>
                </a:solidFill>
                <a:latin typeface="Poppins"/>
                <a:ea typeface="Poppins"/>
                <a:cs typeface="Poppins"/>
                <a:sym typeface="Poppins"/>
              </a:rPr>
              <a:t>• </a:t>
            </a:r>
            <a:r>
              <a:rPr lang="en-US" sz="2248">
                <a:solidFill>
                  <a:srgbClr val="000000"/>
                </a:solidFill>
                <a:latin typeface="Poppins Bold"/>
                <a:ea typeface="Poppins Bold"/>
                <a:cs typeface="Poppins Bold"/>
                <a:sym typeface="Poppins Bold"/>
              </a:rPr>
              <a:t>Branch</a:t>
            </a:r>
            <a:r>
              <a:rPr lang="en-US" sz="2248">
                <a:solidFill>
                  <a:srgbClr val="000000"/>
                </a:solidFill>
                <a:latin typeface="Poppins"/>
                <a:ea typeface="Poppins"/>
                <a:cs typeface="Poppins"/>
                <a:sym typeface="Poppins"/>
              </a:rPr>
              <a:t>: Branch of the store where the sale took place.</a:t>
            </a:r>
          </a:p>
          <a:p>
            <a:pPr algn="l">
              <a:lnSpc>
                <a:spcPts val="3148"/>
              </a:lnSpc>
            </a:pPr>
            <a:r>
              <a:rPr lang="en-US" sz="2248">
                <a:solidFill>
                  <a:srgbClr val="000000"/>
                </a:solidFill>
                <a:latin typeface="Poppins"/>
                <a:ea typeface="Poppins"/>
                <a:cs typeface="Poppins"/>
                <a:sym typeface="Poppins"/>
              </a:rPr>
              <a:t>• </a:t>
            </a:r>
            <a:r>
              <a:rPr lang="en-US" sz="2248">
                <a:solidFill>
                  <a:srgbClr val="000000"/>
                </a:solidFill>
                <a:latin typeface="Poppins Bold"/>
                <a:ea typeface="Poppins Bold"/>
                <a:cs typeface="Poppins Bold"/>
                <a:sym typeface="Poppins Bold"/>
              </a:rPr>
              <a:t>City</a:t>
            </a:r>
            <a:r>
              <a:rPr lang="en-US" sz="2248">
                <a:solidFill>
                  <a:srgbClr val="000000"/>
                </a:solidFill>
                <a:latin typeface="Poppins"/>
                <a:ea typeface="Poppins"/>
                <a:cs typeface="Poppins"/>
                <a:sym typeface="Poppins"/>
              </a:rPr>
              <a:t>: City where the store branch is located.</a:t>
            </a:r>
          </a:p>
          <a:p>
            <a:pPr algn="l">
              <a:lnSpc>
                <a:spcPts val="3148"/>
              </a:lnSpc>
            </a:pPr>
            <a:r>
              <a:rPr lang="en-US" sz="2248">
                <a:solidFill>
                  <a:srgbClr val="000000"/>
                </a:solidFill>
                <a:latin typeface="Poppins"/>
                <a:ea typeface="Poppins"/>
                <a:cs typeface="Poppins"/>
                <a:sym typeface="Poppins"/>
              </a:rPr>
              <a:t>• </a:t>
            </a:r>
            <a:r>
              <a:rPr lang="en-US" sz="2248">
                <a:solidFill>
                  <a:srgbClr val="000000"/>
                </a:solidFill>
                <a:latin typeface="Poppins Bold"/>
                <a:ea typeface="Poppins Bold"/>
                <a:cs typeface="Poppins Bold"/>
                <a:sym typeface="Poppins Bold"/>
              </a:rPr>
              <a:t>Customer_type</a:t>
            </a:r>
            <a:r>
              <a:rPr lang="en-US" sz="2248">
                <a:solidFill>
                  <a:srgbClr val="000000"/>
                </a:solidFill>
                <a:latin typeface="Poppins"/>
                <a:ea typeface="Poppins"/>
                <a:cs typeface="Poppins"/>
                <a:sym typeface="Poppins"/>
              </a:rPr>
              <a:t>: Type of customer (e.g., Member, Normal).</a:t>
            </a:r>
          </a:p>
          <a:p>
            <a:pPr algn="l">
              <a:lnSpc>
                <a:spcPts val="3288"/>
              </a:lnSpc>
            </a:pPr>
            <a:r>
              <a:rPr lang="en-US" sz="2348">
                <a:solidFill>
                  <a:srgbClr val="000000"/>
                </a:solidFill>
                <a:latin typeface="Poppins"/>
                <a:ea typeface="Poppins"/>
                <a:cs typeface="Poppins"/>
                <a:sym typeface="Poppins"/>
              </a:rPr>
              <a:t>• </a:t>
            </a:r>
            <a:r>
              <a:rPr lang="en-US" sz="2348">
                <a:solidFill>
                  <a:srgbClr val="000000"/>
                </a:solidFill>
                <a:latin typeface="Poppins Bold"/>
                <a:ea typeface="Poppins Bold"/>
                <a:cs typeface="Poppins Bold"/>
                <a:sym typeface="Poppins Bold"/>
              </a:rPr>
              <a:t>Gender</a:t>
            </a:r>
            <a:r>
              <a:rPr lang="en-US" sz="2348">
                <a:solidFill>
                  <a:srgbClr val="000000"/>
                </a:solidFill>
                <a:latin typeface="Poppins"/>
                <a:ea typeface="Poppins"/>
                <a:cs typeface="Poppins"/>
                <a:sym typeface="Poppins"/>
              </a:rPr>
              <a:t>: Gender of the customer.</a:t>
            </a:r>
          </a:p>
          <a:p>
            <a:pPr algn="l">
              <a:lnSpc>
                <a:spcPts val="3288"/>
              </a:lnSpc>
            </a:pPr>
            <a:r>
              <a:rPr lang="en-US" sz="2348">
                <a:solidFill>
                  <a:srgbClr val="000000"/>
                </a:solidFill>
                <a:latin typeface="Poppins"/>
                <a:ea typeface="Poppins"/>
                <a:cs typeface="Poppins"/>
                <a:sym typeface="Poppins"/>
              </a:rPr>
              <a:t>• </a:t>
            </a:r>
            <a:r>
              <a:rPr lang="en-US" sz="2348">
                <a:solidFill>
                  <a:srgbClr val="000000"/>
                </a:solidFill>
                <a:latin typeface="Poppins Bold"/>
                <a:ea typeface="Poppins Bold"/>
                <a:cs typeface="Poppins Bold"/>
                <a:sym typeface="Poppins Bold"/>
              </a:rPr>
              <a:t>gross_income</a:t>
            </a:r>
            <a:r>
              <a:rPr lang="en-US" sz="2348">
                <a:solidFill>
                  <a:srgbClr val="000000"/>
                </a:solidFill>
                <a:latin typeface="Poppins"/>
                <a:ea typeface="Poppins"/>
                <a:cs typeface="Poppins"/>
                <a:sym typeface="Poppins"/>
              </a:rPr>
              <a:t>: Gross income from the sale.</a:t>
            </a:r>
          </a:p>
          <a:p>
            <a:pPr algn="l">
              <a:lnSpc>
                <a:spcPts val="3288"/>
              </a:lnSpc>
              <a:spcBef>
                <a:spcPct val="0"/>
              </a:spcBef>
            </a:pPr>
            <a:r>
              <a:rPr lang="en-US" sz="2348">
                <a:solidFill>
                  <a:srgbClr val="000000"/>
                </a:solidFill>
                <a:latin typeface="Poppins"/>
                <a:ea typeface="Poppins"/>
                <a:cs typeface="Poppins"/>
                <a:sym typeface="Poppins"/>
              </a:rPr>
              <a:t>• </a:t>
            </a:r>
            <a:r>
              <a:rPr lang="en-US" sz="2348">
                <a:solidFill>
                  <a:srgbClr val="000000"/>
                </a:solidFill>
                <a:latin typeface="Poppins Bold"/>
                <a:ea typeface="Poppins Bold"/>
                <a:cs typeface="Poppins Bold"/>
                <a:sym typeface="Poppins Bold"/>
              </a:rPr>
              <a:t>Rating</a:t>
            </a:r>
            <a:r>
              <a:rPr lang="en-US" sz="2348">
                <a:solidFill>
                  <a:srgbClr val="000000"/>
                </a:solidFill>
                <a:latin typeface="Poppins"/>
                <a:ea typeface="Poppins"/>
                <a:cs typeface="Poppins"/>
                <a:sym typeface="Poppins"/>
              </a:rPr>
              <a:t>: Customer rating for the purchase.</a:t>
            </a:r>
          </a:p>
        </p:txBody>
      </p:sp>
      <p:sp>
        <p:nvSpPr>
          <p:cNvPr name="TextBox 17" id="17"/>
          <p:cNvSpPr txBox="true"/>
          <p:nvPr/>
        </p:nvSpPr>
        <p:spPr>
          <a:xfrm rot="0">
            <a:off x="8227938" y="5526708"/>
            <a:ext cx="8835003" cy="4512342"/>
          </a:xfrm>
          <a:prstGeom prst="rect">
            <a:avLst/>
          </a:prstGeom>
        </p:spPr>
        <p:txBody>
          <a:bodyPr anchor="t" rtlCol="false" tIns="0" lIns="0" bIns="0" rIns="0">
            <a:spAutoFit/>
          </a:bodyPr>
          <a:lstStyle/>
          <a:p>
            <a:pPr algn="l">
              <a:lnSpc>
                <a:spcPts val="3288"/>
              </a:lnSpc>
            </a:pPr>
            <a:r>
              <a:rPr lang="en-US" sz="2348">
                <a:solidFill>
                  <a:srgbClr val="000000"/>
                </a:solidFill>
                <a:latin typeface="Poppins"/>
                <a:ea typeface="Poppins"/>
                <a:cs typeface="Poppins"/>
                <a:sym typeface="Poppins"/>
              </a:rPr>
              <a:t>• </a:t>
            </a:r>
            <a:r>
              <a:rPr lang="en-US" sz="2348">
                <a:solidFill>
                  <a:srgbClr val="000000"/>
                </a:solidFill>
                <a:latin typeface="Poppins Bold"/>
                <a:ea typeface="Poppins Bold"/>
                <a:cs typeface="Poppins Bold"/>
                <a:sym typeface="Poppins Bold"/>
              </a:rPr>
              <a:t>Product_line</a:t>
            </a:r>
            <a:r>
              <a:rPr lang="en-US" sz="2348">
                <a:solidFill>
                  <a:srgbClr val="000000"/>
                </a:solidFill>
                <a:latin typeface="Poppins"/>
                <a:ea typeface="Poppins"/>
                <a:cs typeface="Poppins"/>
                <a:sym typeface="Poppins"/>
              </a:rPr>
              <a:t>: Category of the product sold.</a:t>
            </a:r>
          </a:p>
          <a:p>
            <a:pPr algn="l">
              <a:lnSpc>
                <a:spcPts val="3288"/>
              </a:lnSpc>
            </a:pPr>
            <a:r>
              <a:rPr lang="en-US" sz="2348">
                <a:solidFill>
                  <a:srgbClr val="000000"/>
                </a:solidFill>
                <a:latin typeface="Poppins"/>
                <a:ea typeface="Poppins"/>
                <a:cs typeface="Poppins"/>
                <a:sym typeface="Poppins"/>
              </a:rPr>
              <a:t>• </a:t>
            </a:r>
            <a:r>
              <a:rPr lang="en-US" sz="2348">
                <a:solidFill>
                  <a:srgbClr val="000000"/>
                </a:solidFill>
                <a:latin typeface="Poppins Bold"/>
                <a:ea typeface="Poppins Bold"/>
                <a:cs typeface="Poppins Bold"/>
                <a:sym typeface="Poppins Bold"/>
              </a:rPr>
              <a:t>Unit_price</a:t>
            </a:r>
            <a:r>
              <a:rPr lang="en-US" sz="2348">
                <a:solidFill>
                  <a:srgbClr val="000000"/>
                </a:solidFill>
                <a:latin typeface="Poppins"/>
                <a:ea typeface="Poppins"/>
                <a:cs typeface="Poppins"/>
                <a:sym typeface="Poppins"/>
              </a:rPr>
              <a:t>: Price per unit of the product.</a:t>
            </a:r>
          </a:p>
          <a:p>
            <a:pPr algn="l">
              <a:lnSpc>
                <a:spcPts val="3288"/>
              </a:lnSpc>
            </a:pPr>
            <a:r>
              <a:rPr lang="en-US" sz="2348">
                <a:solidFill>
                  <a:srgbClr val="000000"/>
                </a:solidFill>
                <a:latin typeface="Poppins"/>
                <a:ea typeface="Poppins"/>
                <a:cs typeface="Poppins"/>
                <a:sym typeface="Poppins"/>
              </a:rPr>
              <a:t>• </a:t>
            </a:r>
            <a:r>
              <a:rPr lang="en-US" sz="2348">
                <a:solidFill>
                  <a:srgbClr val="000000"/>
                </a:solidFill>
                <a:latin typeface="Poppins Bold"/>
                <a:ea typeface="Poppins Bold"/>
                <a:cs typeface="Poppins Bold"/>
                <a:sym typeface="Poppins Bold"/>
              </a:rPr>
              <a:t>Quantity</a:t>
            </a:r>
            <a:r>
              <a:rPr lang="en-US" sz="2348">
                <a:solidFill>
                  <a:srgbClr val="000000"/>
                </a:solidFill>
                <a:latin typeface="Poppins"/>
                <a:ea typeface="Poppins"/>
                <a:cs typeface="Poppins"/>
                <a:sym typeface="Poppins"/>
              </a:rPr>
              <a:t>: Quantity of the product sold.</a:t>
            </a:r>
          </a:p>
          <a:p>
            <a:pPr algn="l">
              <a:lnSpc>
                <a:spcPts val="3288"/>
              </a:lnSpc>
            </a:pPr>
            <a:r>
              <a:rPr lang="en-US" sz="2348">
                <a:solidFill>
                  <a:srgbClr val="000000"/>
                </a:solidFill>
                <a:latin typeface="Poppins"/>
                <a:ea typeface="Poppins"/>
                <a:cs typeface="Poppins"/>
                <a:sym typeface="Poppins"/>
              </a:rPr>
              <a:t>• </a:t>
            </a:r>
            <a:r>
              <a:rPr lang="en-US" sz="2348">
                <a:solidFill>
                  <a:srgbClr val="000000"/>
                </a:solidFill>
                <a:latin typeface="Poppins Bold"/>
                <a:ea typeface="Poppins Bold"/>
                <a:cs typeface="Poppins Bold"/>
                <a:sym typeface="Poppins Bold"/>
              </a:rPr>
              <a:t>Tax_5%</a:t>
            </a:r>
            <a:r>
              <a:rPr lang="en-US" sz="2348">
                <a:solidFill>
                  <a:srgbClr val="000000"/>
                </a:solidFill>
                <a:latin typeface="Poppins"/>
                <a:ea typeface="Poppins"/>
                <a:cs typeface="Poppins"/>
                <a:sym typeface="Poppins"/>
              </a:rPr>
              <a:t>: Tax applied on the sale.</a:t>
            </a:r>
          </a:p>
          <a:p>
            <a:pPr algn="l">
              <a:lnSpc>
                <a:spcPts val="3288"/>
              </a:lnSpc>
            </a:pPr>
            <a:r>
              <a:rPr lang="en-US" sz="2348">
                <a:solidFill>
                  <a:srgbClr val="000000"/>
                </a:solidFill>
                <a:latin typeface="Poppins"/>
                <a:ea typeface="Poppins"/>
                <a:cs typeface="Poppins"/>
                <a:sym typeface="Poppins"/>
              </a:rPr>
              <a:t>• </a:t>
            </a:r>
            <a:r>
              <a:rPr lang="en-US" sz="2348">
                <a:solidFill>
                  <a:srgbClr val="000000"/>
                </a:solidFill>
                <a:latin typeface="Poppins Bold"/>
                <a:ea typeface="Poppins Bold"/>
                <a:cs typeface="Poppins Bold"/>
                <a:sym typeface="Poppins Bold"/>
              </a:rPr>
              <a:t>Total</a:t>
            </a:r>
            <a:r>
              <a:rPr lang="en-US" sz="2348">
                <a:solidFill>
                  <a:srgbClr val="000000"/>
                </a:solidFill>
                <a:latin typeface="Poppins"/>
                <a:ea typeface="Poppins"/>
                <a:cs typeface="Poppins"/>
                <a:sym typeface="Poppins"/>
              </a:rPr>
              <a:t>: Total amount of the sale.</a:t>
            </a:r>
          </a:p>
          <a:p>
            <a:pPr algn="l">
              <a:lnSpc>
                <a:spcPts val="3288"/>
              </a:lnSpc>
            </a:pPr>
            <a:r>
              <a:rPr lang="en-US" sz="2348">
                <a:solidFill>
                  <a:srgbClr val="000000"/>
                </a:solidFill>
                <a:latin typeface="Poppins"/>
                <a:ea typeface="Poppins"/>
                <a:cs typeface="Poppins"/>
                <a:sym typeface="Poppins"/>
              </a:rPr>
              <a:t>• </a:t>
            </a:r>
            <a:r>
              <a:rPr lang="en-US" sz="2348">
                <a:solidFill>
                  <a:srgbClr val="000000"/>
                </a:solidFill>
                <a:latin typeface="Poppins Bold"/>
                <a:ea typeface="Poppins Bold"/>
                <a:cs typeface="Poppins Bold"/>
                <a:sym typeface="Poppins Bold"/>
              </a:rPr>
              <a:t>Date</a:t>
            </a:r>
            <a:r>
              <a:rPr lang="en-US" sz="2348">
                <a:solidFill>
                  <a:srgbClr val="000000"/>
                </a:solidFill>
                <a:latin typeface="Poppins"/>
                <a:ea typeface="Poppins"/>
                <a:cs typeface="Poppins"/>
                <a:sym typeface="Poppins"/>
              </a:rPr>
              <a:t>: Date of the transaction.</a:t>
            </a:r>
          </a:p>
          <a:p>
            <a:pPr algn="l">
              <a:lnSpc>
                <a:spcPts val="3288"/>
              </a:lnSpc>
            </a:pPr>
            <a:r>
              <a:rPr lang="en-US" sz="2348">
                <a:solidFill>
                  <a:srgbClr val="000000"/>
                </a:solidFill>
                <a:latin typeface="Poppins"/>
                <a:ea typeface="Poppins"/>
                <a:cs typeface="Poppins"/>
                <a:sym typeface="Poppins"/>
              </a:rPr>
              <a:t>• </a:t>
            </a:r>
            <a:r>
              <a:rPr lang="en-US" sz="2348">
                <a:solidFill>
                  <a:srgbClr val="000000"/>
                </a:solidFill>
                <a:latin typeface="Poppins Bold"/>
                <a:ea typeface="Poppins Bold"/>
                <a:cs typeface="Poppins Bold"/>
                <a:sym typeface="Poppins Bold"/>
              </a:rPr>
              <a:t>Time</a:t>
            </a:r>
            <a:r>
              <a:rPr lang="en-US" sz="2348">
                <a:solidFill>
                  <a:srgbClr val="000000"/>
                </a:solidFill>
                <a:latin typeface="Poppins"/>
                <a:ea typeface="Poppins"/>
                <a:cs typeface="Poppins"/>
                <a:sym typeface="Poppins"/>
              </a:rPr>
              <a:t>: Time of the transaction.</a:t>
            </a:r>
          </a:p>
          <a:p>
            <a:pPr algn="l">
              <a:lnSpc>
                <a:spcPts val="3288"/>
              </a:lnSpc>
            </a:pPr>
            <a:r>
              <a:rPr lang="en-US" sz="2348">
                <a:solidFill>
                  <a:srgbClr val="000000"/>
                </a:solidFill>
                <a:latin typeface="Poppins"/>
                <a:ea typeface="Poppins"/>
                <a:cs typeface="Poppins"/>
                <a:sym typeface="Poppins"/>
              </a:rPr>
              <a:t>• </a:t>
            </a:r>
            <a:r>
              <a:rPr lang="en-US" sz="2348">
                <a:solidFill>
                  <a:srgbClr val="000000"/>
                </a:solidFill>
                <a:latin typeface="Poppins Bold"/>
                <a:ea typeface="Poppins Bold"/>
                <a:cs typeface="Poppins Bold"/>
                <a:sym typeface="Poppins Bold"/>
              </a:rPr>
              <a:t>Payment</a:t>
            </a:r>
            <a:r>
              <a:rPr lang="en-US" sz="2348">
                <a:solidFill>
                  <a:srgbClr val="000000"/>
                </a:solidFill>
                <a:latin typeface="Poppins"/>
                <a:ea typeface="Poppins"/>
                <a:cs typeface="Poppins"/>
                <a:sym typeface="Poppins"/>
              </a:rPr>
              <a:t>: Payment method used (e.g., Cash, Credit Card).</a:t>
            </a:r>
          </a:p>
          <a:p>
            <a:pPr algn="l">
              <a:lnSpc>
                <a:spcPts val="3288"/>
              </a:lnSpc>
            </a:pPr>
            <a:r>
              <a:rPr lang="en-US" sz="2348">
                <a:solidFill>
                  <a:srgbClr val="000000"/>
                </a:solidFill>
                <a:latin typeface="Poppins"/>
                <a:ea typeface="Poppins"/>
                <a:cs typeface="Poppins"/>
                <a:sym typeface="Poppins"/>
              </a:rPr>
              <a:t>• </a:t>
            </a:r>
            <a:r>
              <a:rPr lang="en-US" sz="2348">
                <a:solidFill>
                  <a:srgbClr val="000000"/>
                </a:solidFill>
                <a:latin typeface="Poppins Bold"/>
                <a:ea typeface="Poppins Bold"/>
                <a:cs typeface="Poppins Bold"/>
                <a:sym typeface="Poppins Bold"/>
              </a:rPr>
              <a:t>cogs</a:t>
            </a:r>
            <a:r>
              <a:rPr lang="en-US" sz="2348">
                <a:solidFill>
                  <a:srgbClr val="000000"/>
                </a:solidFill>
                <a:latin typeface="Poppins"/>
                <a:ea typeface="Poppins"/>
                <a:cs typeface="Poppins"/>
                <a:sym typeface="Poppins"/>
              </a:rPr>
              <a:t>: Cost of goods sold.</a:t>
            </a:r>
          </a:p>
          <a:p>
            <a:pPr algn="l">
              <a:lnSpc>
                <a:spcPts val="3288"/>
              </a:lnSpc>
              <a:spcBef>
                <a:spcPct val="0"/>
              </a:spcBef>
            </a:pPr>
            <a:r>
              <a:rPr lang="en-US" sz="2348">
                <a:solidFill>
                  <a:srgbClr val="000000"/>
                </a:solidFill>
                <a:latin typeface="Poppins"/>
                <a:ea typeface="Poppins"/>
                <a:cs typeface="Poppins"/>
                <a:sym typeface="Poppins"/>
              </a:rPr>
              <a:t>• </a:t>
            </a:r>
            <a:r>
              <a:rPr lang="en-US" sz="2348">
                <a:solidFill>
                  <a:srgbClr val="000000"/>
                </a:solidFill>
                <a:latin typeface="Poppins Bold"/>
                <a:ea typeface="Poppins Bold"/>
                <a:cs typeface="Poppins Bold"/>
                <a:sym typeface="Poppins Bold"/>
              </a:rPr>
              <a:t>gross_margin_percentage</a:t>
            </a:r>
            <a:r>
              <a:rPr lang="en-US" sz="2348">
                <a:solidFill>
                  <a:srgbClr val="000000"/>
                </a:solidFill>
                <a:latin typeface="Poppins"/>
                <a:ea typeface="Poppins"/>
                <a:cs typeface="Poppins"/>
                <a:sym typeface="Poppins"/>
              </a:rPr>
              <a:t>: Gross margin percentage.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027649" y="407471"/>
            <a:ext cx="6545679" cy="1242459"/>
            <a:chOff x="0" y="0"/>
            <a:chExt cx="8727573" cy="1656612"/>
          </a:xfrm>
        </p:grpSpPr>
        <p:sp>
          <p:nvSpPr>
            <p:cNvPr name="TextBox 4" id="4"/>
            <p:cNvSpPr txBox="true"/>
            <p:nvPr/>
          </p:nvSpPr>
          <p:spPr>
            <a:xfrm rot="0">
              <a:off x="956" y="-76200"/>
              <a:ext cx="4341026" cy="811995"/>
            </a:xfrm>
            <a:prstGeom prst="rect">
              <a:avLst/>
            </a:prstGeom>
          </p:spPr>
          <p:txBody>
            <a:bodyPr anchor="t" rtlCol="false" tIns="0" lIns="0" bIns="0" rIns="0">
              <a:spAutoFit/>
            </a:bodyPr>
            <a:lstStyle/>
            <a:p>
              <a:pPr algn="l">
                <a:lnSpc>
                  <a:spcPts val="5080"/>
                </a:lnSpc>
                <a:spcBef>
                  <a:spcPct val="0"/>
                </a:spcBef>
              </a:pPr>
              <a:r>
                <a:rPr lang="en-US" sz="3629">
                  <a:solidFill>
                    <a:srgbClr val="000000"/>
                  </a:solidFill>
                  <a:latin typeface="Lato Bold"/>
                  <a:ea typeface="Lato Bold"/>
                  <a:cs typeface="Lato Bold"/>
                  <a:sym typeface="Lato Bold"/>
                </a:rPr>
                <a:t>ANALYSIS </a:t>
              </a:r>
            </a:p>
          </p:txBody>
        </p:sp>
        <p:sp>
          <p:nvSpPr>
            <p:cNvPr name="TextBox 5" id="5"/>
            <p:cNvSpPr txBox="true"/>
            <p:nvPr/>
          </p:nvSpPr>
          <p:spPr>
            <a:xfrm rot="0">
              <a:off x="956" y="650070"/>
              <a:ext cx="8726617" cy="955742"/>
            </a:xfrm>
            <a:prstGeom prst="rect">
              <a:avLst/>
            </a:prstGeom>
          </p:spPr>
          <p:txBody>
            <a:bodyPr anchor="t" rtlCol="false" tIns="0" lIns="0" bIns="0" rIns="0">
              <a:spAutoFit/>
            </a:bodyPr>
            <a:lstStyle/>
            <a:p>
              <a:pPr algn="l">
                <a:lnSpc>
                  <a:spcPts val="6018"/>
                </a:lnSpc>
                <a:spcBef>
                  <a:spcPct val="0"/>
                </a:spcBef>
              </a:pPr>
              <a:r>
                <a:rPr lang="en-US" sz="4298">
                  <a:solidFill>
                    <a:srgbClr val="0071BC"/>
                  </a:solidFill>
                  <a:latin typeface="League Spartan"/>
                  <a:ea typeface="League Spartan"/>
                  <a:cs typeface="League Spartan"/>
                  <a:sym typeface="League Spartan"/>
                </a:rPr>
                <a:t>USING SQL</a:t>
              </a:r>
            </a:p>
          </p:txBody>
        </p:sp>
        <p:sp>
          <p:nvSpPr>
            <p:cNvPr name="AutoShape 6" id="6"/>
            <p:cNvSpPr/>
            <p:nvPr/>
          </p:nvSpPr>
          <p:spPr>
            <a:xfrm flipH="true">
              <a:off x="956" y="1544155"/>
              <a:ext cx="0" cy="0"/>
            </a:xfrm>
            <a:prstGeom prst="line">
              <a:avLst/>
            </a:prstGeom>
            <a:ln cap="flat" w="25400">
              <a:solidFill>
                <a:srgbClr val="000000"/>
              </a:solidFill>
              <a:prstDash val="solid"/>
              <a:headEnd type="none" len="sm" w="sm"/>
              <a:tailEnd type="none" len="sm" w="sm"/>
            </a:ln>
          </p:spPr>
        </p:sp>
        <p:sp>
          <p:nvSpPr>
            <p:cNvPr name="AutoShape 7" id="7"/>
            <p:cNvSpPr/>
            <p:nvPr/>
          </p:nvSpPr>
          <p:spPr>
            <a:xfrm>
              <a:off x="2384" y="1631212"/>
              <a:ext cx="3491653" cy="0"/>
            </a:xfrm>
            <a:prstGeom prst="line">
              <a:avLst/>
            </a:prstGeom>
            <a:ln cap="flat" w="50800">
              <a:solidFill>
                <a:srgbClr val="000000"/>
              </a:solidFill>
              <a:prstDash val="solid"/>
              <a:headEnd type="none" len="sm" w="sm"/>
              <a:tailEnd type="none" len="sm" w="sm"/>
            </a:ln>
          </p:spPr>
        </p:sp>
      </p:grpSp>
      <p:sp>
        <p:nvSpPr>
          <p:cNvPr name="Freeform 8" id="8"/>
          <p:cNvSpPr/>
          <p:nvPr/>
        </p:nvSpPr>
        <p:spPr>
          <a:xfrm flipH="false" flipV="false" rot="0">
            <a:off x="694417" y="4747811"/>
            <a:ext cx="14886275" cy="1958414"/>
          </a:xfrm>
          <a:custGeom>
            <a:avLst/>
            <a:gdLst/>
            <a:ahLst/>
            <a:cxnLst/>
            <a:rect r="r" b="b" t="t" l="l"/>
            <a:pathLst>
              <a:path h="1958414" w="14886275">
                <a:moveTo>
                  <a:pt x="0" y="0"/>
                </a:moveTo>
                <a:lnTo>
                  <a:pt x="14886275" y="0"/>
                </a:lnTo>
                <a:lnTo>
                  <a:pt x="14886275" y="1958414"/>
                </a:lnTo>
                <a:lnTo>
                  <a:pt x="0" y="1958414"/>
                </a:lnTo>
                <a:lnTo>
                  <a:pt x="0" y="0"/>
                </a:lnTo>
                <a:close/>
              </a:path>
            </a:pathLst>
          </a:custGeom>
          <a:blipFill>
            <a:blip r:embed="rId3"/>
            <a:stretch>
              <a:fillRect l="0" t="-12647" r="0" b="-12647"/>
            </a:stretch>
          </a:blipFill>
        </p:spPr>
      </p:sp>
      <p:sp>
        <p:nvSpPr>
          <p:cNvPr name="Freeform 9" id="9"/>
          <p:cNvSpPr/>
          <p:nvPr/>
        </p:nvSpPr>
        <p:spPr>
          <a:xfrm flipH="false" flipV="false" rot="0">
            <a:off x="10435294" y="6896725"/>
            <a:ext cx="5164447" cy="3485471"/>
          </a:xfrm>
          <a:custGeom>
            <a:avLst/>
            <a:gdLst/>
            <a:ahLst/>
            <a:cxnLst/>
            <a:rect r="r" b="b" t="t" l="l"/>
            <a:pathLst>
              <a:path h="3485471" w="5164447">
                <a:moveTo>
                  <a:pt x="0" y="0"/>
                </a:moveTo>
                <a:lnTo>
                  <a:pt x="5164448" y="0"/>
                </a:lnTo>
                <a:lnTo>
                  <a:pt x="5164448" y="3485471"/>
                </a:lnTo>
                <a:lnTo>
                  <a:pt x="0" y="3485471"/>
                </a:lnTo>
                <a:lnTo>
                  <a:pt x="0" y="0"/>
                </a:lnTo>
                <a:close/>
              </a:path>
            </a:pathLst>
          </a:custGeom>
          <a:blipFill>
            <a:blip r:embed="rId4"/>
            <a:stretch>
              <a:fillRect l="0" t="0" r="0" b="0"/>
            </a:stretch>
          </a:blipFill>
        </p:spPr>
      </p:sp>
      <p:sp>
        <p:nvSpPr>
          <p:cNvPr name="TextBox 10" id="10"/>
          <p:cNvSpPr txBox="true"/>
          <p:nvPr/>
        </p:nvSpPr>
        <p:spPr>
          <a:xfrm rot="0">
            <a:off x="361185" y="1807696"/>
            <a:ext cx="15552739" cy="475648"/>
          </a:xfrm>
          <a:prstGeom prst="rect">
            <a:avLst/>
          </a:prstGeom>
        </p:spPr>
        <p:txBody>
          <a:bodyPr anchor="t" rtlCol="false" tIns="0" lIns="0" bIns="0" rIns="0">
            <a:spAutoFit/>
          </a:bodyPr>
          <a:lstStyle/>
          <a:p>
            <a:pPr algn="l">
              <a:lnSpc>
                <a:spcPts val="3708"/>
              </a:lnSpc>
              <a:spcBef>
                <a:spcPct val="0"/>
              </a:spcBef>
            </a:pPr>
            <a:r>
              <a:rPr lang="en-US" sz="2648">
                <a:solidFill>
                  <a:srgbClr val="0071BC"/>
                </a:solidFill>
                <a:latin typeface="Poppins Bold"/>
                <a:ea typeface="Poppins Bold"/>
                <a:cs typeface="Poppins Bold"/>
                <a:sym typeface="Poppins Bold"/>
              </a:rPr>
              <a:t> 1. Retrieve all columns for sales made in a specific branch (e.g., Branch 'A')</a:t>
            </a:r>
          </a:p>
        </p:txBody>
      </p:sp>
      <p:sp>
        <p:nvSpPr>
          <p:cNvPr name="TextBox 11" id="11"/>
          <p:cNvSpPr txBox="true"/>
          <p:nvPr/>
        </p:nvSpPr>
        <p:spPr>
          <a:xfrm rot="0">
            <a:off x="835082" y="2454794"/>
            <a:ext cx="17926815" cy="2054892"/>
          </a:xfrm>
          <a:prstGeom prst="rect">
            <a:avLst/>
          </a:prstGeom>
        </p:spPr>
        <p:txBody>
          <a:bodyPr anchor="t" rtlCol="false" tIns="0" lIns="0" bIns="0" rIns="0">
            <a:spAutoFit/>
          </a:bodyPr>
          <a:lstStyle/>
          <a:p>
            <a:pPr algn="l">
              <a:lnSpc>
                <a:spcPts val="3288"/>
              </a:lnSpc>
            </a:pPr>
            <a:r>
              <a:rPr lang="en-US" sz="2348">
                <a:solidFill>
                  <a:srgbClr val="000000"/>
                </a:solidFill>
                <a:latin typeface="Poppins Bold"/>
                <a:ea typeface="Poppins Bold"/>
                <a:cs typeface="Poppins Bold"/>
                <a:sym typeface="Poppins Bold"/>
              </a:rPr>
              <a:t>Select * ,</a:t>
            </a:r>
          </a:p>
          <a:p>
            <a:pPr algn="l">
              <a:lnSpc>
                <a:spcPts val="3288"/>
              </a:lnSpc>
            </a:pPr>
            <a:r>
              <a:rPr lang="en-US" sz="2348">
                <a:solidFill>
                  <a:srgbClr val="000000"/>
                </a:solidFill>
                <a:latin typeface="Poppins Bold"/>
                <a:ea typeface="Poppins Bold"/>
                <a:cs typeface="Poppins Bold"/>
                <a:sym typeface="Poppins Bold"/>
              </a:rPr>
              <a:t> format (unit_price * quantity, 'N2' ) as Sales from walmartdata   --(N2' specifies numeric value with two decimal places)</a:t>
            </a:r>
          </a:p>
          <a:p>
            <a:pPr algn="l">
              <a:lnSpc>
                <a:spcPts val="3288"/>
              </a:lnSpc>
            </a:pPr>
            <a:r>
              <a:rPr lang="en-US" sz="2348">
                <a:solidFill>
                  <a:srgbClr val="000000"/>
                </a:solidFill>
                <a:latin typeface="Poppins Bold"/>
                <a:ea typeface="Poppins Bold"/>
                <a:cs typeface="Poppins Bold"/>
                <a:sym typeface="Poppins Bold"/>
              </a:rPr>
              <a:t> where branch = 'A'</a:t>
            </a:r>
          </a:p>
          <a:p>
            <a:pPr algn="l">
              <a:lnSpc>
                <a:spcPts val="3288"/>
              </a:lnSpc>
              <a:spcBef>
                <a:spcPct val="0"/>
              </a:spcBef>
            </a:pPr>
            <a:r>
              <a:rPr lang="en-US" sz="2348">
                <a:solidFill>
                  <a:srgbClr val="000000"/>
                </a:solidFill>
                <a:latin typeface="Poppins Bold"/>
                <a:ea typeface="Poppins Bold"/>
                <a:cs typeface="Poppins Bold"/>
                <a:sym typeface="Poppins Bold"/>
              </a:rPr>
              <a:t> order by sales desc</a:t>
            </a:r>
          </a:p>
        </p:txBody>
      </p:sp>
      <p:sp>
        <p:nvSpPr>
          <p:cNvPr name="TextBox 12" id="12"/>
          <p:cNvSpPr txBox="true"/>
          <p:nvPr/>
        </p:nvSpPr>
        <p:spPr>
          <a:xfrm rot="0">
            <a:off x="361185" y="6868150"/>
            <a:ext cx="15552739" cy="475648"/>
          </a:xfrm>
          <a:prstGeom prst="rect">
            <a:avLst/>
          </a:prstGeom>
        </p:spPr>
        <p:txBody>
          <a:bodyPr anchor="t" rtlCol="false" tIns="0" lIns="0" bIns="0" rIns="0">
            <a:spAutoFit/>
          </a:bodyPr>
          <a:lstStyle/>
          <a:p>
            <a:pPr algn="l">
              <a:lnSpc>
                <a:spcPts val="3708"/>
              </a:lnSpc>
              <a:spcBef>
                <a:spcPct val="0"/>
              </a:spcBef>
            </a:pPr>
            <a:r>
              <a:rPr lang="en-US" sz="2648">
                <a:solidFill>
                  <a:srgbClr val="0071BC"/>
                </a:solidFill>
                <a:latin typeface="Poppins Bold"/>
                <a:ea typeface="Poppins Bold"/>
                <a:cs typeface="Poppins Bold"/>
                <a:sym typeface="Poppins Bold"/>
              </a:rPr>
              <a:t>2. Find the total sales for each product line</a:t>
            </a:r>
          </a:p>
        </p:txBody>
      </p:sp>
      <p:sp>
        <p:nvSpPr>
          <p:cNvPr name="TextBox 13" id="13"/>
          <p:cNvSpPr txBox="true"/>
          <p:nvPr/>
        </p:nvSpPr>
        <p:spPr>
          <a:xfrm rot="0">
            <a:off x="835082" y="7515248"/>
            <a:ext cx="8308918" cy="2054892"/>
          </a:xfrm>
          <a:prstGeom prst="rect">
            <a:avLst/>
          </a:prstGeom>
        </p:spPr>
        <p:txBody>
          <a:bodyPr anchor="t" rtlCol="false" tIns="0" lIns="0" bIns="0" rIns="0">
            <a:spAutoFit/>
          </a:bodyPr>
          <a:lstStyle/>
          <a:p>
            <a:pPr algn="l">
              <a:lnSpc>
                <a:spcPts val="3288"/>
              </a:lnSpc>
            </a:pPr>
            <a:r>
              <a:rPr lang="en-US" sz="2348">
                <a:solidFill>
                  <a:srgbClr val="000000"/>
                </a:solidFill>
                <a:latin typeface="Poppins Bold"/>
                <a:ea typeface="Poppins Bold"/>
                <a:cs typeface="Poppins Bold"/>
                <a:sym typeface="Poppins Bold"/>
              </a:rPr>
              <a:t>select Product_line, </a:t>
            </a:r>
          </a:p>
          <a:p>
            <a:pPr algn="l">
              <a:lnSpc>
                <a:spcPts val="3288"/>
              </a:lnSpc>
            </a:pPr>
            <a:r>
              <a:rPr lang="en-US" sz="2348">
                <a:solidFill>
                  <a:srgbClr val="000000"/>
                </a:solidFill>
                <a:latin typeface="Poppins Bold"/>
                <a:ea typeface="Poppins Bold"/>
                <a:cs typeface="Poppins Bold"/>
                <a:sym typeface="Poppins Bold"/>
              </a:rPr>
              <a:t> format(sum(unit_price * quantity ),'N2') as Total_Sales from walmartdata</a:t>
            </a:r>
          </a:p>
          <a:p>
            <a:pPr algn="l">
              <a:lnSpc>
                <a:spcPts val="3288"/>
              </a:lnSpc>
            </a:pPr>
            <a:r>
              <a:rPr lang="en-US" sz="2348">
                <a:solidFill>
                  <a:srgbClr val="000000"/>
                </a:solidFill>
                <a:latin typeface="Poppins Bold"/>
                <a:ea typeface="Poppins Bold"/>
                <a:cs typeface="Poppins Bold"/>
                <a:sym typeface="Poppins Bold"/>
              </a:rPr>
              <a:t> group by product_line </a:t>
            </a:r>
          </a:p>
          <a:p>
            <a:pPr algn="l">
              <a:lnSpc>
                <a:spcPts val="3288"/>
              </a:lnSpc>
              <a:spcBef>
                <a:spcPct val="0"/>
              </a:spcBef>
            </a:pPr>
            <a:r>
              <a:rPr lang="en-US" sz="2348">
                <a:solidFill>
                  <a:srgbClr val="000000"/>
                </a:solidFill>
                <a:latin typeface="Poppins Bold"/>
                <a:ea typeface="Poppins Bold"/>
                <a:cs typeface="Poppins Bold"/>
                <a:sym typeface="Poppins Bold"/>
              </a:rPr>
              <a:t> order by Total_sales desc</a:t>
            </a:r>
          </a:p>
        </p:txBody>
      </p:sp>
      <p:sp>
        <p:nvSpPr>
          <p:cNvPr name="Freeform 14" id="14"/>
          <p:cNvSpPr/>
          <p:nvPr/>
        </p:nvSpPr>
        <p:spPr>
          <a:xfrm flipH="false" flipV="false" rot="0">
            <a:off x="17062941" y="6901229"/>
            <a:ext cx="392717" cy="1565177"/>
          </a:xfrm>
          <a:custGeom>
            <a:avLst/>
            <a:gdLst/>
            <a:ahLst/>
            <a:cxnLst/>
            <a:rect r="r" b="b" t="t" l="l"/>
            <a:pathLst>
              <a:path h="1565177" w="392717">
                <a:moveTo>
                  <a:pt x="0" y="0"/>
                </a:moveTo>
                <a:lnTo>
                  <a:pt x="392718" y="0"/>
                </a:lnTo>
                <a:lnTo>
                  <a:pt x="392718" y="1565177"/>
                </a:lnTo>
                <a:lnTo>
                  <a:pt x="0" y="15651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062941" y="6901229"/>
            <a:ext cx="392717" cy="1565177"/>
          </a:xfrm>
          <a:custGeom>
            <a:avLst/>
            <a:gdLst/>
            <a:ahLst/>
            <a:cxnLst/>
            <a:rect r="r" b="b" t="t" l="l"/>
            <a:pathLst>
              <a:path h="1565177" w="392717">
                <a:moveTo>
                  <a:pt x="0" y="0"/>
                </a:moveTo>
                <a:lnTo>
                  <a:pt x="392718" y="0"/>
                </a:lnTo>
                <a:lnTo>
                  <a:pt x="392718" y="1565177"/>
                </a:lnTo>
                <a:lnTo>
                  <a:pt x="0" y="1565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76644" y="3157274"/>
            <a:ext cx="11910520" cy="1900501"/>
          </a:xfrm>
          <a:custGeom>
            <a:avLst/>
            <a:gdLst/>
            <a:ahLst/>
            <a:cxnLst/>
            <a:rect r="r" b="b" t="t" l="l"/>
            <a:pathLst>
              <a:path h="1900501" w="11910520">
                <a:moveTo>
                  <a:pt x="0" y="0"/>
                </a:moveTo>
                <a:lnTo>
                  <a:pt x="11910521" y="0"/>
                </a:lnTo>
                <a:lnTo>
                  <a:pt x="11910521" y="1900501"/>
                </a:lnTo>
                <a:lnTo>
                  <a:pt x="0" y="1900501"/>
                </a:lnTo>
                <a:lnTo>
                  <a:pt x="0" y="0"/>
                </a:lnTo>
                <a:close/>
              </a:path>
            </a:pathLst>
          </a:custGeom>
          <a:blipFill>
            <a:blip r:embed="rId5"/>
            <a:stretch>
              <a:fillRect l="0" t="-224" r="0" b="-224"/>
            </a:stretch>
          </a:blipFill>
        </p:spPr>
      </p:sp>
      <p:sp>
        <p:nvSpPr>
          <p:cNvPr name="Freeform 5" id="5"/>
          <p:cNvSpPr/>
          <p:nvPr/>
        </p:nvSpPr>
        <p:spPr>
          <a:xfrm flipH="false" flipV="false" rot="0">
            <a:off x="8527683" y="6606339"/>
            <a:ext cx="6291672" cy="3045284"/>
          </a:xfrm>
          <a:custGeom>
            <a:avLst/>
            <a:gdLst/>
            <a:ahLst/>
            <a:cxnLst/>
            <a:rect r="r" b="b" t="t" l="l"/>
            <a:pathLst>
              <a:path h="3045284" w="6291672">
                <a:moveTo>
                  <a:pt x="0" y="0"/>
                </a:moveTo>
                <a:lnTo>
                  <a:pt x="6291673" y="0"/>
                </a:lnTo>
                <a:lnTo>
                  <a:pt x="6291673" y="3045284"/>
                </a:lnTo>
                <a:lnTo>
                  <a:pt x="0" y="3045284"/>
                </a:lnTo>
                <a:lnTo>
                  <a:pt x="0" y="0"/>
                </a:lnTo>
                <a:close/>
              </a:path>
            </a:pathLst>
          </a:custGeom>
          <a:blipFill>
            <a:blip r:embed="rId6"/>
            <a:stretch>
              <a:fillRect l="0" t="0" r="0" b="0"/>
            </a:stretch>
          </a:blipFill>
        </p:spPr>
      </p:sp>
      <p:sp>
        <p:nvSpPr>
          <p:cNvPr name="TextBox 6" id="6"/>
          <p:cNvSpPr txBox="true"/>
          <p:nvPr/>
        </p:nvSpPr>
        <p:spPr>
          <a:xfrm rot="0">
            <a:off x="361185" y="562276"/>
            <a:ext cx="15552739" cy="942373"/>
          </a:xfrm>
          <a:prstGeom prst="rect">
            <a:avLst/>
          </a:prstGeom>
        </p:spPr>
        <p:txBody>
          <a:bodyPr anchor="t" rtlCol="false" tIns="0" lIns="0" bIns="0" rIns="0">
            <a:spAutoFit/>
          </a:bodyPr>
          <a:lstStyle/>
          <a:p>
            <a:pPr algn="l">
              <a:lnSpc>
                <a:spcPts val="3708"/>
              </a:lnSpc>
            </a:pPr>
            <a:r>
              <a:rPr lang="en-US" sz="2648">
                <a:solidFill>
                  <a:srgbClr val="0071BC"/>
                </a:solidFill>
                <a:latin typeface="Poppins Bold"/>
                <a:ea typeface="Poppins Bold"/>
                <a:cs typeface="Poppins Bold"/>
                <a:sym typeface="Poppins Bold"/>
              </a:rPr>
              <a:t> 3. List all sales transactions where the payment method was 'Cash'</a:t>
            </a:r>
          </a:p>
          <a:p>
            <a:pPr algn="l">
              <a:lnSpc>
                <a:spcPts val="3708"/>
              </a:lnSpc>
              <a:spcBef>
                <a:spcPct val="0"/>
              </a:spcBef>
            </a:pPr>
          </a:p>
        </p:txBody>
      </p:sp>
      <p:sp>
        <p:nvSpPr>
          <p:cNvPr name="TextBox 7" id="7"/>
          <p:cNvSpPr txBox="true"/>
          <p:nvPr/>
        </p:nvSpPr>
        <p:spPr>
          <a:xfrm rot="0">
            <a:off x="835082" y="962025"/>
            <a:ext cx="17926815" cy="2054892"/>
          </a:xfrm>
          <a:prstGeom prst="rect">
            <a:avLst/>
          </a:prstGeom>
        </p:spPr>
        <p:txBody>
          <a:bodyPr anchor="t" rtlCol="false" tIns="0" lIns="0" bIns="0" rIns="0">
            <a:spAutoFit/>
          </a:bodyPr>
          <a:lstStyle/>
          <a:p>
            <a:pPr algn="l">
              <a:lnSpc>
                <a:spcPts val="3288"/>
              </a:lnSpc>
            </a:pPr>
          </a:p>
          <a:p>
            <a:pPr algn="l">
              <a:lnSpc>
                <a:spcPts val="3288"/>
              </a:lnSpc>
            </a:pPr>
            <a:r>
              <a:rPr lang="en-US" sz="2348">
                <a:solidFill>
                  <a:srgbClr val="000000"/>
                </a:solidFill>
                <a:latin typeface="Poppins Bold"/>
                <a:ea typeface="Poppins Bold"/>
                <a:cs typeface="Poppins Bold"/>
                <a:sym typeface="Poppins Bold"/>
              </a:rPr>
              <a:t>Select * ,</a:t>
            </a:r>
          </a:p>
          <a:p>
            <a:pPr algn="l">
              <a:lnSpc>
                <a:spcPts val="3288"/>
              </a:lnSpc>
            </a:pPr>
            <a:r>
              <a:rPr lang="en-US" sz="2348">
                <a:solidFill>
                  <a:srgbClr val="000000"/>
                </a:solidFill>
                <a:latin typeface="Poppins Bold"/>
                <a:ea typeface="Poppins Bold"/>
                <a:cs typeface="Poppins Bold"/>
                <a:sym typeface="Poppins Bold"/>
              </a:rPr>
              <a:t> format (unit_price * quantity, 'N2' ) as Sales from walmartdata   </a:t>
            </a:r>
          </a:p>
          <a:p>
            <a:pPr algn="l">
              <a:lnSpc>
                <a:spcPts val="3288"/>
              </a:lnSpc>
            </a:pPr>
            <a:r>
              <a:rPr lang="en-US" sz="2348">
                <a:solidFill>
                  <a:srgbClr val="000000"/>
                </a:solidFill>
                <a:latin typeface="Poppins Bold"/>
                <a:ea typeface="Poppins Bold"/>
                <a:cs typeface="Poppins Bold"/>
                <a:sym typeface="Poppins Bold"/>
              </a:rPr>
              <a:t> where payment = 'cash'</a:t>
            </a:r>
          </a:p>
          <a:p>
            <a:pPr algn="l">
              <a:lnSpc>
                <a:spcPts val="3288"/>
              </a:lnSpc>
              <a:spcBef>
                <a:spcPct val="0"/>
              </a:spcBef>
            </a:pPr>
            <a:r>
              <a:rPr lang="en-US" sz="2348">
                <a:solidFill>
                  <a:srgbClr val="000000"/>
                </a:solidFill>
                <a:latin typeface="Poppins Bold"/>
                <a:ea typeface="Poppins Bold"/>
                <a:cs typeface="Poppins Bold"/>
                <a:sym typeface="Poppins Bold"/>
              </a:rPr>
              <a:t> order by sales desc</a:t>
            </a:r>
          </a:p>
        </p:txBody>
      </p:sp>
      <p:sp>
        <p:nvSpPr>
          <p:cNvPr name="TextBox 8" id="8"/>
          <p:cNvSpPr txBox="true"/>
          <p:nvPr/>
        </p:nvSpPr>
        <p:spPr>
          <a:xfrm rot="0">
            <a:off x="361185" y="5775335"/>
            <a:ext cx="15552739" cy="475648"/>
          </a:xfrm>
          <a:prstGeom prst="rect">
            <a:avLst/>
          </a:prstGeom>
        </p:spPr>
        <p:txBody>
          <a:bodyPr anchor="t" rtlCol="false" tIns="0" lIns="0" bIns="0" rIns="0">
            <a:spAutoFit/>
          </a:bodyPr>
          <a:lstStyle/>
          <a:p>
            <a:pPr algn="l">
              <a:lnSpc>
                <a:spcPts val="3708"/>
              </a:lnSpc>
              <a:spcBef>
                <a:spcPct val="0"/>
              </a:spcBef>
            </a:pPr>
            <a:r>
              <a:rPr lang="en-US" sz="2648">
                <a:solidFill>
                  <a:srgbClr val="0071BC"/>
                </a:solidFill>
                <a:latin typeface="Poppins Bold"/>
                <a:ea typeface="Poppins Bold"/>
                <a:cs typeface="Poppins Bold"/>
                <a:sym typeface="Poppins Bold"/>
              </a:rPr>
              <a:t>4. Calculate the total gross income generated in each city</a:t>
            </a:r>
          </a:p>
        </p:txBody>
      </p:sp>
      <p:sp>
        <p:nvSpPr>
          <p:cNvPr name="TextBox 9" id="9"/>
          <p:cNvSpPr txBox="true"/>
          <p:nvPr/>
        </p:nvSpPr>
        <p:spPr>
          <a:xfrm rot="0">
            <a:off x="576644" y="6411514"/>
            <a:ext cx="8308918" cy="2054892"/>
          </a:xfrm>
          <a:prstGeom prst="rect">
            <a:avLst/>
          </a:prstGeom>
        </p:spPr>
        <p:txBody>
          <a:bodyPr anchor="t" rtlCol="false" tIns="0" lIns="0" bIns="0" rIns="0">
            <a:spAutoFit/>
          </a:bodyPr>
          <a:lstStyle/>
          <a:p>
            <a:pPr algn="l">
              <a:lnSpc>
                <a:spcPts val="3288"/>
              </a:lnSpc>
            </a:pPr>
            <a:r>
              <a:rPr lang="en-US" sz="2348">
                <a:solidFill>
                  <a:srgbClr val="000000"/>
                </a:solidFill>
                <a:latin typeface="Poppins Bold"/>
                <a:ea typeface="Poppins Bold"/>
                <a:cs typeface="Poppins Bold"/>
                <a:sym typeface="Poppins Bold"/>
              </a:rPr>
              <a:t>select city, </a:t>
            </a:r>
          </a:p>
          <a:p>
            <a:pPr algn="l">
              <a:lnSpc>
                <a:spcPts val="3288"/>
              </a:lnSpc>
            </a:pPr>
            <a:r>
              <a:rPr lang="en-US" sz="2348">
                <a:solidFill>
                  <a:srgbClr val="000000"/>
                </a:solidFill>
                <a:latin typeface="Poppins Bold"/>
                <a:ea typeface="Poppins Bold"/>
                <a:cs typeface="Poppins Bold"/>
                <a:sym typeface="Poppins Bold"/>
              </a:rPr>
              <a:t> format(sum(gross_income),'N2') as Total_Gross_Income from walmartdata</a:t>
            </a:r>
          </a:p>
          <a:p>
            <a:pPr algn="l">
              <a:lnSpc>
                <a:spcPts val="3288"/>
              </a:lnSpc>
            </a:pPr>
            <a:r>
              <a:rPr lang="en-US" sz="2348">
                <a:solidFill>
                  <a:srgbClr val="000000"/>
                </a:solidFill>
                <a:latin typeface="Poppins Bold"/>
                <a:ea typeface="Poppins Bold"/>
                <a:cs typeface="Poppins Bold"/>
                <a:sym typeface="Poppins Bold"/>
              </a:rPr>
              <a:t> group by City</a:t>
            </a:r>
          </a:p>
          <a:p>
            <a:pPr algn="l">
              <a:lnSpc>
                <a:spcPts val="3288"/>
              </a:lnSpc>
              <a:spcBef>
                <a:spcPct val="0"/>
              </a:spcBef>
            </a:pPr>
            <a:r>
              <a:rPr lang="en-US" sz="2348">
                <a:solidFill>
                  <a:srgbClr val="000000"/>
                </a:solidFill>
                <a:latin typeface="Poppins Bold"/>
                <a:ea typeface="Poppins Bold"/>
                <a:cs typeface="Poppins Bold"/>
                <a:sym typeface="Poppins Bold"/>
              </a:rPr>
              <a:t> order by Total_Gross_Income desc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062941" y="6901229"/>
            <a:ext cx="392717" cy="1565177"/>
          </a:xfrm>
          <a:custGeom>
            <a:avLst/>
            <a:gdLst/>
            <a:ahLst/>
            <a:cxnLst/>
            <a:rect r="r" b="b" t="t" l="l"/>
            <a:pathLst>
              <a:path h="1565177" w="392717">
                <a:moveTo>
                  <a:pt x="0" y="0"/>
                </a:moveTo>
                <a:lnTo>
                  <a:pt x="392718" y="0"/>
                </a:lnTo>
                <a:lnTo>
                  <a:pt x="392718" y="1565177"/>
                </a:lnTo>
                <a:lnTo>
                  <a:pt x="0" y="1565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100177" y="1226207"/>
            <a:ext cx="4813747" cy="3698367"/>
          </a:xfrm>
          <a:custGeom>
            <a:avLst/>
            <a:gdLst/>
            <a:ahLst/>
            <a:cxnLst/>
            <a:rect r="r" b="b" t="t" l="l"/>
            <a:pathLst>
              <a:path h="3698367" w="4813747">
                <a:moveTo>
                  <a:pt x="0" y="0"/>
                </a:moveTo>
                <a:lnTo>
                  <a:pt x="4813747" y="0"/>
                </a:lnTo>
                <a:lnTo>
                  <a:pt x="4813747" y="3698367"/>
                </a:lnTo>
                <a:lnTo>
                  <a:pt x="0" y="3698367"/>
                </a:lnTo>
                <a:lnTo>
                  <a:pt x="0" y="0"/>
                </a:lnTo>
                <a:close/>
              </a:path>
            </a:pathLst>
          </a:custGeom>
          <a:blipFill>
            <a:blip r:embed="rId5"/>
            <a:stretch>
              <a:fillRect l="0" t="0" r="0" b="0"/>
            </a:stretch>
          </a:blipFill>
        </p:spPr>
      </p:sp>
      <p:sp>
        <p:nvSpPr>
          <p:cNvPr name="Freeform 5" id="5"/>
          <p:cNvSpPr/>
          <p:nvPr/>
        </p:nvSpPr>
        <p:spPr>
          <a:xfrm flipH="false" flipV="false" rot="0">
            <a:off x="9419165" y="5807861"/>
            <a:ext cx="6494759" cy="4174954"/>
          </a:xfrm>
          <a:custGeom>
            <a:avLst/>
            <a:gdLst/>
            <a:ahLst/>
            <a:cxnLst/>
            <a:rect r="r" b="b" t="t" l="l"/>
            <a:pathLst>
              <a:path h="4174954" w="6494759">
                <a:moveTo>
                  <a:pt x="0" y="0"/>
                </a:moveTo>
                <a:lnTo>
                  <a:pt x="6494759" y="0"/>
                </a:lnTo>
                <a:lnTo>
                  <a:pt x="6494759" y="4174954"/>
                </a:lnTo>
                <a:lnTo>
                  <a:pt x="0" y="4174954"/>
                </a:lnTo>
                <a:lnTo>
                  <a:pt x="0" y="0"/>
                </a:lnTo>
                <a:close/>
              </a:path>
            </a:pathLst>
          </a:custGeom>
          <a:blipFill>
            <a:blip r:embed="rId6"/>
            <a:stretch>
              <a:fillRect l="0" t="-2944" r="0" b="-2944"/>
            </a:stretch>
          </a:blipFill>
        </p:spPr>
      </p:sp>
      <p:sp>
        <p:nvSpPr>
          <p:cNvPr name="TextBox 6" id="6"/>
          <p:cNvSpPr txBox="true"/>
          <p:nvPr/>
        </p:nvSpPr>
        <p:spPr>
          <a:xfrm rot="0">
            <a:off x="361185" y="562276"/>
            <a:ext cx="15552739" cy="475648"/>
          </a:xfrm>
          <a:prstGeom prst="rect">
            <a:avLst/>
          </a:prstGeom>
        </p:spPr>
        <p:txBody>
          <a:bodyPr anchor="t" rtlCol="false" tIns="0" lIns="0" bIns="0" rIns="0">
            <a:spAutoFit/>
          </a:bodyPr>
          <a:lstStyle/>
          <a:p>
            <a:pPr algn="l">
              <a:lnSpc>
                <a:spcPts val="3708"/>
              </a:lnSpc>
              <a:spcBef>
                <a:spcPct val="0"/>
              </a:spcBef>
            </a:pPr>
            <a:r>
              <a:rPr lang="en-US" sz="2648">
                <a:solidFill>
                  <a:srgbClr val="0071BC"/>
                </a:solidFill>
                <a:latin typeface="Poppins Bold"/>
                <a:ea typeface="Poppins Bold"/>
                <a:cs typeface="Poppins Bold"/>
                <a:sym typeface="Poppins Bold"/>
              </a:rPr>
              <a:t> 5. Find the average rating given by customers in each branch</a:t>
            </a:r>
          </a:p>
        </p:txBody>
      </p:sp>
      <p:sp>
        <p:nvSpPr>
          <p:cNvPr name="TextBox 7" id="7"/>
          <p:cNvSpPr txBox="true"/>
          <p:nvPr/>
        </p:nvSpPr>
        <p:spPr>
          <a:xfrm rot="0">
            <a:off x="835082" y="1159532"/>
            <a:ext cx="17926815" cy="1645317"/>
          </a:xfrm>
          <a:prstGeom prst="rect">
            <a:avLst/>
          </a:prstGeom>
        </p:spPr>
        <p:txBody>
          <a:bodyPr anchor="t" rtlCol="false" tIns="0" lIns="0" bIns="0" rIns="0">
            <a:spAutoFit/>
          </a:bodyPr>
          <a:lstStyle/>
          <a:p>
            <a:pPr algn="l">
              <a:lnSpc>
                <a:spcPts val="3288"/>
              </a:lnSpc>
            </a:pPr>
            <a:r>
              <a:rPr lang="en-US" sz="2348">
                <a:solidFill>
                  <a:srgbClr val="000000"/>
                </a:solidFill>
                <a:latin typeface="Poppins Bold"/>
                <a:ea typeface="Poppins Bold"/>
                <a:cs typeface="Poppins Bold"/>
                <a:sym typeface="Poppins Bold"/>
              </a:rPr>
              <a:t>Select branch, </a:t>
            </a:r>
          </a:p>
          <a:p>
            <a:pPr algn="l">
              <a:lnSpc>
                <a:spcPts val="3288"/>
              </a:lnSpc>
            </a:pPr>
            <a:r>
              <a:rPr lang="en-US" sz="2348">
                <a:solidFill>
                  <a:srgbClr val="000000"/>
                </a:solidFill>
                <a:latin typeface="Poppins Bold"/>
                <a:ea typeface="Poppins Bold"/>
                <a:cs typeface="Poppins Bold"/>
                <a:sym typeface="Poppins Bold"/>
              </a:rPr>
              <a:t> format ( Avg(rating), 'N2') as AVG_Rating from walmartdata</a:t>
            </a:r>
          </a:p>
          <a:p>
            <a:pPr algn="l">
              <a:lnSpc>
                <a:spcPts val="3288"/>
              </a:lnSpc>
            </a:pPr>
            <a:r>
              <a:rPr lang="en-US" sz="2348">
                <a:solidFill>
                  <a:srgbClr val="000000"/>
                </a:solidFill>
                <a:latin typeface="Poppins Bold"/>
                <a:ea typeface="Poppins Bold"/>
                <a:cs typeface="Poppins Bold"/>
                <a:sym typeface="Poppins Bold"/>
              </a:rPr>
              <a:t> group by branch </a:t>
            </a:r>
          </a:p>
          <a:p>
            <a:pPr algn="l">
              <a:lnSpc>
                <a:spcPts val="3288"/>
              </a:lnSpc>
              <a:spcBef>
                <a:spcPct val="0"/>
              </a:spcBef>
            </a:pPr>
            <a:r>
              <a:rPr lang="en-US" sz="2348">
                <a:solidFill>
                  <a:srgbClr val="000000"/>
                </a:solidFill>
                <a:latin typeface="Poppins Bold"/>
                <a:ea typeface="Poppins Bold"/>
                <a:cs typeface="Poppins Bold"/>
                <a:sym typeface="Poppins Bold"/>
              </a:rPr>
              <a:t> order by AVG_Rating desc</a:t>
            </a:r>
          </a:p>
        </p:txBody>
      </p:sp>
      <p:sp>
        <p:nvSpPr>
          <p:cNvPr name="TextBox 8" id="8"/>
          <p:cNvSpPr txBox="true"/>
          <p:nvPr/>
        </p:nvSpPr>
        <p:spPr>
          <a:xfrm rot="0">
            <a:off x="361185" y="5067300"/>
            <a:ext cx="15552739" cy="475648"/>
          </a:xfrm>
          <a:prstGeom prst="rect">
            <a:avLst/>
          </a:prstGeom>
        </p:spPr>
        <p:txBody>
          <a:bodyPr anchor="t" rtlCol="false" tIns="0" lIns="0" bIns="0" rIns="0">
            <a:spAutoFit/>
          </a:bodyPr>
          <a:lstStyle/>
          <a:p>
            <a:pPr algn="l">
              <a:lnSpc>
                <a:spcPts val="3708"/>
              </a:lnSpc>
              <a:spcBef>
                <a:spcPct val="0"/>
              </a:spcBef>
            </a:pPr>
            <a:r>
              <a:rPr lang="en-US" sz="2648">
                <a:solidFill>
                  <a:srgbClr val="0071BC"/>
                </a:solidFill>
                <a:latin typeface="Poppins Bold"/>
                <a:ea typeface="Poppins Bold"/>
                <a:cs typeface="Poppins Bold"/>
                <a:sym typeface="Poppins Bold"/>
              </a:rPr>
              <a:t> 6. Determine the total quantity of each product line sold</a:t>
            </a:r>
          </a:p>
        </p:txBody>
      </p:sp>
      <p:sp>
        <p:nvSpPr>
          <p:cNvPr name="TextBox 9" id="9"/>
          <p:cNvSpPr txBox="true"/>
          <p:nvPr/>
        </p:nvSpPr>
        <p:spPr>
          <a:xfrm rot="0">
            <a:off x="576644" y="5840446"/>
            <a:ext cx="8308918" cy="2054892"/>
          </a:xfrm>
          <a:prstGeom prst="rect">
            <a:avLst/>
          </a:prstGeom>
        </p:spPr>
        <p:txBody>
          <a:bodyPr anchor="t" rtlCol="false" tIns="0" lIns="0" bIns="0" rIns="0">
            <a:spAutoFit/>
          </a:bodyPr>
          <a:lstStyle/>
          <a:p>
            <a:pPr algn="l">
              <a:lnSpc>
                <a:spcPts val="3288"/>
              </a:lnSpc>
            </a:pPr>
            <a:r>
              <a:rPr lang="en-US" sz="2348">
                <a:solidFill>
                  <a:srgbClr val="000000"/>
                </a:solidFill>
                <a:latin typeface="Poppins Bold"/>
                <a:ea typeface="Poppins Bold"/>
                <a:cs typeface="Poppins Bold"/>
                <a:sym typeface="Poppins Bold"/>
              </a:rPr>
              <a:t>select Product_line, </a:t>
            </a:r>
          </a:p>
          <a:p>
            <a:pPr algn="l">
              <a:lnSpc>
                <a:spcPts val="3288"/>
              </a:lnSpc>
            </a:pPr>
            <a:r>
              <a:rPr lang="en-US" sz="2348">
                <a:solidFill>
                  <a:srgbClr val="000000"/>
                </a:solidFill>
                <a:latin typeface="Poppins Bold"/>
                <a:ea typeface="Poppins Bold"/>
                <a:cs typeface="Poppins Bold"/>
                <a:sym typeface="Poppins Bold"/>
              </a:rPr>
              <a:t> count(quantity ) as Total_Quantity from walmartdata</a:t>
            </a:r>
          </a:p>
          <a:p>
            <a:pPr algn="l">
              <a:lnSpc>
                <a:spcPts val="3288"/>
              </a:lnSpc>
            </a:pPr>
            <a:r>
              <a:rPr lang="en-US" sz="2348">
                <a:solidFill>
                  <a:srgbClr val="000000"/>
                </a:solidFill>
                <a:latin typeface="Poppins Bold"/>
                <a:ea typeface="Poppins Bold"/>
                <a:cs typeface="Poppins Bold"/>
                <a:sym typeface="Poppins Bold"/>
              </a:rPr>
              <a:t> group by product_line </a:t>
            </a:r>
          </a:p>
          <a:p>
            <a:pPr algn="l">
              <a:lnSpc>
                <a:spcPts val="3288"/>
              </a:lnSpc>
              <a:spcBef>
                <a:spcPct val="0"/>
              </a:spcBef>
            </a:pPr>
            <a:r>
              <a:rPr lang="en-US" sz="2348">
                <a:solidFill>
                  <a:srgbClr val="000000"/>
                </a:solidFill>
                <a:latin typeface="Poppins Bold"/>
                <a:ea typeface="Poppins Bold"/>
                <a:cs typeface="Poppins Bold"/>
                <a:sym typeface="Poppins Bold"/>
              </a:rPr>
              <a:t> order by Total_quantity desc</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062941" y="6901229"/>
            <a:ext cx="392717" cy="1565177"/>
          </a:xfrm>
          <a:custGeom>
            <a:avLst/>
            <a:gdLst/>
            <a:ahLst/>
            <a:cxnLst/>
            <a:rect r="r" b="b" t="t" l="l"/>
            <a:pathLst>
              <a:path h="1565177" w="392717">
                <a:moveTo>
                  <a:pt x="0" y="0"/>
                </a:moveTo>
                <a:lnTo>
                  <a:pt x="392718" y="0"/>
                </a:lnTo>
                <a:lnTo>
                  <a:pt x="392718" y="1565177"/>
                </a:lnTo>
                <a:lnTo>
                  <a:pt x="0" y="1565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103649" y="1028700"/>
            <a:ext cx="7332468" cy="3547968"/>
          </a:xfrm>
          <a:custGeom>
            <a:avLst/>
            <a:gdLst/>
            <a:ahLst/>
            <a:cxnLst/>
            <a:rect r="r" b="b" t="t" l="l"/>
            <a:pathLst>
              <a:path h="3547968" w="7332468">
                <a:moveTo>
                  <a:pt x="0" y="0"/>
                </a:moveTo>
                <a:lnTo>
                  <a:pt x="7332468" y="0"/>
                </a:lnTo>
                <a:lnTo>
                  <a:pt x="7332468" y="3547968"/>
                </a:lnTo>
                <a:lnTo>
                  <a:pt x="0" y="3547968"/>
                </a:lnTo>
                <a:lnTo>
                  <a:pt x="0" y="0"/>
                </a:lnTo>
                <a:close/>
              </a:path>
            </a:pathLst>
          </a:custGeom>
          <a:blipFill>
            <a:blip r:embed="rId5"/>
            <a:stretch>
              <a:fillRect l="0" t="0" r="0" b="0"/>
            </a:stretch>
          </a:blipFill>
        </p:spPr>
      </p:sp>
      <p:sp>
        <p:nvSpPr>
          <p:cNvPr name="Freeform 5" id="5"/>
          <p:cNvSpPr/>
          <p:nvPr/>
        </p:nvSpPr>
        <p:spPr>
          <a:xfrm flipH="false" flipV="false" rot="0">
            <a:off x="8882466" y="5957191"/>
            <a:ext cx="6553651" cy="4048700"/>
          </a:xfrm>
          <a:custGeom>
            <a:avLst/>
            <a:gdLst/>
            <a:ahLst/>
            <a:cxnLst/>
            <a:rect r="r" b="b" t="t" l="l"/>
            <a:pathLst>
              <a:path h="4048700" w="6553651">
                <a:moveTo>
                  <a:pt x="0" y="0"/>
                </a:moveTo>
                <a:lnTo>
                  <a:pt x="6553651" y="0"/>
                </a:lnTo>
                <a:lnTo>
                  <a:pt x="6553651" y="4048700"/>
                </a:lnTo>
                <a:lnTo>
                  <a:pt x="0" y="4048700"/>
                </a:lnTo>
                <a:lnTo>
                  <a:pt x="0" y="0"/>
                </a:lnTo>
                <a:close/>
              </a:path>
            </a:pathLst>
          </a:custGeom>
          <a:blipFill>
            <a:blip r:embed="rId6"/>
            <a:stretch>
              <a:fillRect l="0" t="0" r="0" b="0"/>
            </a:stretch>
          </a:blipFill>
        </p:spPr>
      </p:sp>
      <p:sp>
        <p:nvSpPr>
          <p:cNvPr name="TextBox 6" id="6"/>
          <p:cNvSpPr txBox="true"/>
          <p:nvPr/>
        </p:nvSpPr>
        <p:spPr>
          <a:xfrm rot="0">
            <a:off x="361185" y="562276"/>
            <a:ext cx="15552739" cy="475648"/>
          </a:xfrm>
          <a:prstGeom prst="rect">
            <a:avLst/>
          </a:prstGeom>
        </p:spPr>
        <p:txBody>
          <a:bodyPr anchor="t" rtlCol="false" tIns="0" lIns="0" bIns="0" rIns="0">
            <a:spAutoFit/>
          </a:bodyPr>
          <a:lstStyle/>
          <a:p>
            <a:pPr algn="l">
              <a:lnSpc>
                <a:spcPts val="3708"/>
              </a:lnSpc>
              <a:spcBef>
                <a:spcPct val="0"/>
              </a:spcBef>
            </a:pPr>
            <a:r>
              <a:rPr lang="en-US" sz="2648">
                <a:solidFill>
                  <a:srgbClr val="0071BC"/>
                </a:solidFill>
                <a:latin typeface="Poppins Bold"/>
                <a:ea typeface="Poppins Bold"/>
                <a:cs typeface="Poppins Bold"/>
                <a:sym typeface="Poppins Bold"/>
              </a:rPr>
              <a:t>7. List the top 5 products by unit price</a:t>
            </a:r>
          </a:p>
        </p:txBody>
      </p:sp>
      <p:sp>
        <p:nvSpPr>
          <p:cNvPr name="TextBox 7" id="7"/>
          <p:cNvSpPr txBox="true"/>
          <p:nvPr/>
        </p:nvSpPr>
        <p:spPr>
          <a:xfrm rot="0">
            <a:off x="835082" y="1486576"/>
            <a:ext cx="17926815" cy="1645317"/>
          </a:xfrm>
          <a:prstGeom prst="rect">
            <a:avLst/>
          </a:prstGeom>
        </p:spPr>
        <p:txBody>
          <a:bodyPr anchor="t" rtlCol="false" tIns="0" lIns="0" bIns="0" rIns="0">
            <a:spAutoFit/>
          </a:bodyPr>
          <a:lstStyle/>
          <a:p>
            <a:pPr algn="l">
              <a:lnSpc>
                <a:spcPts val="3288"/>
              </a:lnSpc>
            </a:pPr>
            <a:r>
              <a:rPr lang="en-US" sz="2348">
                <a:solidFill>
                  <a:srgbClr val="000000"/>
                </a:solidFill>
                <a:latin typeface="Poppins Bold"/>
                <a:ea typeface="Poppins Bold"/>
                <a:cs typeface="Poppins Bold"/>
                <a:sym typeface="Poppins Bold"/>
              </a:rPr>
              <a:t>Select top 5 Product_line, </a:t>
            </a:r>
          </a:p>
          <a:p>
            <a:pPr algn="l">
              <a:lnSpc>
                <a:spcPts val="3288"/>
              </a:lnSpc>
            </a:pPr>
            <a:r>
              <a:rPr lang="en-US" sz="2348">
                <a:solidFill>
                  <a:srgbClr val="000000"/>
                </a:solidFill>
                <a:latin typeface="Poppins Bold"/>
                <a:ea typeface="Poppins Bold"/>
                <a:cs typeface="Poppins Bold"/>
                <a:sym typeface="Poppins Bold"/>
              </a:rPr>
              <a:t> invoice_id,  </a:t>
            </a:r>
          </a:p>
          <a:p>
            <a:pPr algn="l">
              <a:lnSpc>
                <a:spcPts val="3288"/>
              </a:lnSpc>
            </a:pPr>
            <a:r>
              <a:rPr lang="en-US" sz="2348">
                <a:solidFill>
                  <a:srgbClr val="000000"/>
                </a:solidFill>
                <a:latin typeface="Poppins Bold"/>
                <a:ea typeface="Poppins Bold"/>
                <a:cs typeface="Poppins Bold"/>
                <a:sym typeface="Poppins Bold"/>
              </a:rPr>
              <a:t> unit_price  from walmartdata</a:t>
            </a:r>
          </a:p>
          <a:p>
            <a:pPr algn="l">
              <a:lnSpc>
                <a:spcPts val="3288"/>
              </a:lnSpc>
              <a:spcBef>
                <a:spcPct val="0"/>
              </a:spcBef>
            </a:pPr>
            <a:r>
              <a:rPr lang="en-US" sz="2348">
                <a:solidFill>
                  <a:srgbClr val="000000"/>
                </a:solidFill>
                <a:latin typeface="Poppins Bold"/>
                <a:ea typeface="Poppins Bold"/>
                <a:cs typeface="Poppins Bold"/>
                <a:sym typeface="Poppins Bold"/>
              </a:rPr>
              <a:t>order by unit_price</a:t>
            </a:r>
          </a:p>
        </p:txBody>
      </p:sp>
      <p:sp>
        <p:nvSpPr>
          <p:cNvPr name="TextBox 8" id="8"/>
          <p:cNvSpPr txBox="true"/>
          <p:nvPr/>
        </p:nvSpPr>
        <p:spPr>
          <a:xfrm rot="0">
            <a:off x="361185" y="5014818"/>
            <a:ext cx="15552739" cy="942373"/>
          </a:xfrm>
          <a:prstGeom prst="rect">
            <a:avLst/>
          </a:prstGeom>
        </p:spPr>
        <p:txBody>
          <a:bodyPr anchor="t" rtlCol="false" tIns="0" lIns="0" bIns="0" rIns="0">
            <a:spAutoFit/>
          </a:bodyPr>
          <a:lstStyle/>
          <a:p>
            <a:pPr algn="l">
              <a:lnSpc>
                <a:spcPts val="3708"/>
              </a:lnSpc>
            </a:pPr>
            <a:r>
              <a:rPr lang="en-US" sz="2648">
                <a:solidFill>
                  <a:srgbClr val="0071BC"/>
                </a:solidFill>
                <a:latin typeface="Poppins Bold"/>
                <a:ea typeface="Poppins Bold"/>
                <a:cs typeface="Poppins Bold"/>
                <a:sym typeface="Poppins Bold"/>
              </a:rPr>
              <a:t>8. Find sales transactions with a gross margin percentage greater than 3%</a:t>
            </a:r>
          </a:p>
          <a:p>
            <a:pPr algn="l">
              <a:lnSpc>
                <a:spcPts val="3708"/>
              </a:lnSpc>
              <a:spcBef>
                <a:spcPct val="0"/>
              </a:spcBef>
            </a:pPr>
          </a:p>
        </p:txBody>
      </p:sp>
      <p:sp>
        <p:nvSpPr>
          <p:cNvPr name="TextBox 9" id="9"/>
          <p:cNvSpPr txBox="true"/>
          <p:nvPr/>
        </p:nvSpPr>
        <p:spPr>
          <a:xfrm rot="0">
            <a:off x="606376" y="5890516"/>
            <a:ext cx="6703428" cy="2464467"/>
          </a:xfrm>
          <a:prstGeom prst="rect">
            <a:avLst/>
          </a:prstGeom>
        </p:spPr>
        <p:txBody>
          <a:bodyPr anchor="t" rtlCol="false" tIns="0" lIns="0" bIns="0" rIns="0">
            <a:spAutoFit/>
          </a:bodyPr>
          <a:lstStyle/>
          <a:p>
            <a:pPr algn="l">
              <a:lnSpc>
                <a:spcPts val="3288"/>
              </a:lnSpc>
            </a:pPr>
          </a:p>
          <a:p>
            <a:pPr algn="l">
              <a:lnSpc>
                <a:spcPts val="3288"/>
              </a:lnSpc>
            </a:pPr>
            <a:r>
              <a:rPr lang="en-US" sz="2348">
                <a:solidFill>
                  <a:srgbClr val="000000"/>
                </a:solidFill>
                <a:latin typeface="Poppins Bold"/>
                <a:ea typeface="Poppins Bold"/>
                <a:cs typeface="Poppins Bold"/>
                <a:sym typeface="Poppins Bold"/>
              </a:rPr>
              <a:t>S</a:t>
            </a:r>
            <a:r>
              <a:rPr lang="en-US" sz="2348">
                <a:solidFill>
                  <a:srgbClr val="000000"/>
                </a:solidFill>
                <a:latin typeface="Poppins Bold"/>
                <a:ea typeface="Poppins Bold"/>
                <a:cs typeface="Poppins Bold"/>
                <a:sym typeface="Poppins Bold"/>
              </a:rPr>
              <a:t>elect format((unit_price * quantity), 'N2') As Sales, </a:t>
            </a:r>
          </a:p>
          <a:p>
            <a:pPr algn="l">
              <a:lnSpc>
                <a:spcPts val="3288"/>
              </a:lnSpc>
            </a:pPr>
            <a:r>
              <a:rPr lang="en-US" sz="2348">
                <a:solidFill>
                  <a:srgbClr val="000000"/>
                </a:solidFill>
                <a:latin typeface="Poppins Bold"/>
                <a:ea typeface="Poppins Bold"/>
                <a:cs typeface="Poppins Bold"/>
                <a:sym typeface="Poppins Bold"/>
              </a:rPr>
              <a:t> gross_margin_percentage from walmartdata</a:t>
            </a:r>
          </a:p>
          <a:p>
            <a:pPr algn="l">
              <a:lnSpc>
                <a:spcPts val="3288"/>
              </a:lnSpc>
              <a:spcBef>
                <a:spcPct val="0"/>
              </a:spcBef>
            </a:pPr>
            <a:r>
              <a:rPr lang="en-US" sz="2348">
                <a:solidFill>
                  <a:srgbClr val="000000"/>
                </a:solidFill>
                <a:latin typeface="Poppins Bold"/>
                <a:ea typeface="Poppins Bold"/>
                <a:cs typeface="Poppins Bold"/>
                <a:sym typeface="Poppins Bold"/>
              </a:rPr>
              <a:t> where gross_margin_percentage &gt; 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DAGOeog__Q4</dc:identifier>
  <dcterms:modified xsi:type="dcterms:W3CDTF">2011-08-01T06:04:30Z</dcterms:modified>
  <cp:revision>1</cp:revision>
  <dc:title>presentation</dc:title>
</cp:coreProperties>
</file>